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To add a worldview clip, click on the image above and delete. Go to the Teacher’s Site and find a clip under the Movie Clips tab. We recommend that you create a folder on your desktop labeled “Anchorsaway Movie Clips”. Download the desired clip into the folder. Click on the Insert tab of your PowerPoint toolbar and then “Movie from file” to insert your movie clip.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Framing: With the same student, look at him/her in the eyes and frame their face with your hands (about 6 inches away) and speak into them as Jesus might speak. You should be able to speak into them without reading the following:</a:t>
            </a:r>
          </a:p>
          <a:p>
            <a:endParaRPr/>
          </a:p>
          <a:p>
            <a:r>
              <a:t>“‘I love you. I created you in my own image with love and purpose before time began. You are unique. I have created no one else like you. Even the iris of your eye, thumbprint and DNA are different from all others I have created. You were designed with the purpose of knowing, trusting and loving me. In you, I have designed a place in you for me to live so that you can receive my love and love others you meet along your life journey. I love you so much that I died and rose again for the forgiveness of all of your sins: past, present and future. If you believe that I am your God, your Savior, you will become my child and my Spirit will live in you forever. When you die, you will spend eternity with me in heaven. Until then, I want you to be a light to a broken world so that when others see you, they will see me. In this life, you will have troubles, but know that those struggles are designed to draw you and others closer to me. That is why you will  always be able to give thanks because you will know that I will use all things, good and bad, to my glory! I love you now and forever.’”</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10" name="Body Level One…"/>
          <p:cNvSpPr txBox="1">
            <a:spLocks noGrp="1"/>
          </p:cNvSpPr>
          <p:nvPr>
            <p:ph type="body" idx="1"/>
          </p:nvPr>
        </p:nvSpPr>
        <p:spPr>
          <a:xfrm>
            <a:off x="457200" y="274638"/>
            <a:ext cx="8229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56566"/>
        </a:solidFill>
        <a:effectLst/>
      </p:bgPr>
    </p:bg>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457200" y="206902"/>
            <a:ext cx="8229600" cy="2231498"/>
          </a:xfrm>
          <a:prstGeom prst="rect">
            <a:avLst/>
          </a:prstGeom>
        </p:spPr>
        <p:txBody>
          <a:bodyPr lIns="0" tIns="0" rIns="0" bIns="0"/>
          <a:lstStyle/>
          <a:p>
            <a:r>
              <a:t>Title Text</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3B3B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Comic Sans MS"/>
                <a:ea typeface="Comic Sans MS"/>
                <a:cs typeface="Comic Sans MS"/>
                <a:sym typeface="Comic Sans M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Comic Sans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pic>
        <p:nvPicPr>
          <p:cNvPr id="128"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129" name="Shape 258"/>
          <p:cNvSpPr txBox="1"/>
          <p:nvPr/>
        </p:nvSpPr>
        <p:spPr>
          <a:xfrm>
            <a:off x="5221339" y="4721764"/>
            <a:ext cx="5432322" cy="9096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1800">
                <a:latin typeface="Comic Sans MS"/>
                <a:ea typeface="Comic Sans MS"/>
                <a:cs typeface="Comic Sans MS"/>
                <a:sym typeface="Comic Sans MS"/>
              </a:defRPr>
            </a:pPr>
            <a:endParaRPr/>
          </a:p>
          <a:p>
            <a:pPr>
              <a:defRPr sz="4200"/>
            </a:pPr>
            <a:r>
              <a:t>Anchorsaway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18" name="Rectangle 2"/>
          <p:cNvSpPr txBox="1">
            <a:spLocks noGrp="1"/>
          </p:cNvSpPr>
          <p:nvPr>
            <p:ph type="title"/>
          </p:nvPr>
        </p:nvSpPr>
        <p:spPr>
          <a:xfrm>
            <a:off x="454024" y="712788"/>
            <a:ext cx="8172450" cy="742951"/>
          </a:xfrm>
          <a:prstGeom prst="rect">
            <a:avLst/>
          </a:prstGeom>
          <a:ln w="9525">
            <a:solidFill>
              <a:srgbClr val="FFFF00"/>
            </a:solidFill>
            <a:miter lim="800000"/>
          </a:ln>
        </p:spPr>
        <p:txBody>
          <a:bodyPr/>
          <a:lstStyle>
            <a:lvl1pPr>
              <a:defRPr sz="3600">
                <a:solidFill>
                  <a:srgbClr val="FFFF00"/>
                </a:solidFill>
              </a:defRPr>
            </a:lvl1pPr>
          </a:lstStyle>
          <a:p>
            <a:r>
              <a:t>What is Ethics?</a:t>
            </a:r>
          </a:p>
        </p:txBody>
      </p:sp>
      <p:sp>
        <p:nvSpPr>
          <p:cNvPr id="219" name="Rectangle 5"/>
          <p:cNvSpPr txBox="1">
            <a:spLocks noGrp="1"/>
          </p:cNvSpPr>
          <p:nvPr>
            <p:ph type="body" idx="1"/>
          </p:nvPr>
        </p:nvSpPr>
        <p:spPr>
          <a:xfrm>
            <a:off x="757238" y="1235075"/>
            <a:ext cx="7869236" cy="5033963"/>
          </a:xfrm>
          <a:prstGeom prst="rect">
            <a:avLst/>
          </a:prstGeom>
        </p:spPr>
        <p:txBody>
          <a:bodyPr/>
          <a:lstStyle/>
          <a:p>
            <a:pPr marL="533400" indent="-533400">
              <a:buSzTx/>
              <a:buNone/>
              <a:defRPr sz="2400">
                <a:solidFill>
                  <a:srgbClr val="FFFF66"/>
                </a:solidFill>
              </a:defRPr>
            </a:pPr>
            <a:endParaRPr/>
          </a:p>
          <a:p>
            <a:pPr marL="533400" indent="-533400">
              <a:buSzTx/>
              <a:buNone/>
              <a:defRPr>
                <a:solidFill>
                  <a:srgbClr val="FFFF66"/>
                </a:solidFill>
              </a:defRPr>
            </a:pPr>
            <a:r>
              <a:t>A.  Ethics (Ethos) means custom or character.</a:t>
            </a:r>
          </a:p>
          <a:p>
            <a:pPr marL="687387" lvl="1" indent="-457200">
              <a:buChar char="•"/>
              <a:defRPr>
                <a:solidFill>
                  <a:schemeClr val="accent3">
                    <a:lumOff val="44000"/>
                  </a:schemeClr>
                </a:solidFill>
              </a:defRPr>
            </a:pPr>
            <a:r>
              <a:t>A system of belief assessing right and wrong</a:t>
            </a:r>
            <a:endParaRPr sz="2400"/>
          </a:p>
          <a:p>
            <a:pPr marL="687387" lvl="1" indent="-457200">
              <a:buChar char="•"/>
              <a:defRPr>
                <a:solidFill>
                  <a:schemeClr val="accent3">
                    <a:lumOff val="44000"/>
                  </a:schemeClr>
                </a:solidFill>
              </a:defRPr>
            </a:pPr>
            <a:r>
              <a:t>“A set of moral principles and values”</a:t>
            </a:r>
          </a:p>
          <a:p>
            <a:pPr marL="457200" lvl="1" indent="-227012">
              <a:spcBef>
                <a:spcPts val="400"/>
              </a:spcBef>
              <a:buSzTx/>
              <a:buNone/>
              <a:defRPr sz="2000">
                <a:solidFill>
                  <a:schemeClr val="accent3">
                    <a:lumOff val="44000"/>
                  </a:schemeClr>
                </a:solidFill>
              </a:defRPr>
            </a:pPr>
            <a:r>
              <a:t>	</a:t>
            </a:r>
          </a:p>
        </p:txBody>
      </p:sp>
      <p:sp>
        <p:nvSpPr>
          <p:cNvPr id="4" name="Rectangle 3">
            <a:extLst>
              <a:ext uri="{FF2B5EF4-FFF2-40B4-BE49-F238E27FC236}">
                <a16:creationId xmlns:a16="http://schemas.microsoft.com/office/drawing/2014/main" id="{46A27BAB-3E62-4F98-90E4-BABE3C133E0D}"/>
              </a:ext>
            </a:extLst>
          </p:cNvPr>
          <p:cNvSpPr/>
          <p:nvPr/>
        </p:nvSpPr>
        <p:spPr>
          <a:xfrm>
            <a:off x="7036674" y="158482"/>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285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9">
                                            <p:txEl>
                                              <p:pRg st="1" end="1"/>
                                            </p:txEl>
                                          </p:spTgt>
                                        </p:tgtEl>
                                        <p:attrNameLst>
                                          <p:attrName>style.visibility</p:attrName>
                                        </p:attrNameLst>
                                      </p:cBhvr>
                                      <p:to>
                                        <p:strVal val="visible"/>
                                      </p:to>
                                    </p:set>
                                    <p:animEffect transition="in" filter="dissolve">
                                      <p:cBhvr>
                                        <p:cTn id="7" dur="2000"/>
                                        <p:tgtEl>
                                          <p:spTgt spid="219">
                                            <p:txEl>
                                              <p:pRg st="1" end="1"/>
                                            </p:txEl>
                                          </p:spTgt>
                                        </p:tgtEl>
                                      </p:cBhvr>
                                    </p:animEffect>
                                  </p:childTnLst>
                                </p:cTn>
                              </p:par>
                              <p:par>
                                <p:cTn id="8" presetID="9" presetClass="entr" presetSubtype="0" fill="hold" grpId="1" nodeType="withEffect">
                                  <p:stCondLst>
                                    <p:cond delay="0"/>
                                  </p:stCondLst>
                                  <p:iterate>
                                    <p:tmAbs val="0"/>
                                  </p:iterate>
                                  <p:childTnLst>
                                    <p:set>
                                      <p:cBhvr>
                                        <p:cTn id="9" fill="hold"/>
                                        <p:tgtEl>
                                          <p:spTgt spid="219">
                                            <p:txEl>
                                              <p:pRg st="2" end="2"/>
                                            </p:txEl>
                                          </p:spTgt>
                                        </p:tgtEl>
                                        <p:attrNameLst>
                                          <p:attrName>style.visibility</p:attrName>
                                        </p:attrNameLst>
                                      </p:cBhvr>
                                      <p:to>
                                        <p:strVal val="visible"/>
                                      </p:to>
                                    </p:set>
                                    <p:animEffect transition="in" filter="dissolve">
                                      <p:cBhvr>
                                        <p:cTn id="10" dur="2000"/>
                                        <p:tgtEl>
                                          <p:spTgt spid="219">
                                            <p:txEl>
                                              <p:pRg st="2" end="2"/>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19">
                                            <p:txEl>
                                              <p:pRg st="3" end="3"/>
                                            </p:txEl>
                                          </p:spTgt>
                                        </p:tgtEl>
                                        <p:attrNameLst>
                                          <p:attrName>style.visibility</p:attrName>
                                        </p:attrNameLst>
                                      </p:cBhvr>
                                      <p:to>
                                        <p:strVal val="visible"/>
                                      </p:to>
                                    </p:set>
                                    <p:animEffect transition="in" filter="dissolve">
                                      <p:cBhvr>
                                        <p:cTn id="13" dur="2000"/>
                                        <p:tgtEl>
                                          <p:spTgt spid="219">
                                            <p:txEl>
                                              <p:pRg st="3" end="3"/>
                                            </p:txEl>
                                          </p:spTgt>
                                        </p:tgtEl>
                                      </p:cBhvr>
                                    </p:animEffect>
                                  </p:childTnLst>
                                </p:cTn>
                              </p:par>
                              <p:par>
                                <p:cTn id="14" presetID="9" presetClass="entr" presetSubtype="0" fill="hold" grpId="1" nodeType="withEffect">
                                  <p:stCondLst>
                                    <p:cond delay="0"/>
                                  </p:stCondLst>
                                  <p:iterate>
                                    <p:tmAbs val="0"/>
                                  </p:iterate>
                                  <p:childTnLst>
                                    <p:set>
                                      <p:cBhvr>
                                        <p:cTn id="15" fill="hold"/>
                                        <p:tgtEl>
                                          <p:spTgt spid="219">
                                            <p:txEl>
                                              <p:pRg st="4" end="4"/>
                                            </p:txEl>
                                          </p:spTgt>
                                        </p:tgtEl>
                                        <p:attrNameLst>
                                          <p:attrName>style.visibility</p:attrName>
                                        </p:attrNameLst>
                                      </p:cBhvr>
                                      <p:to>
                                        <p:strVal val="visible"/>
                                      </p:to>
                                    </p:set>
                                    <p:animEffect transition="in" filter="dissolve">
                                      <p:cBhvr>
                                        <p:cTn id="16" dur="2000"/>
                                        <p:tgtEl>
                                          <p:spTgt spid="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21" name="Rectangle 2"/>
          <p:cNvSpPr txBox="1">
            <a:spLocks noGrp="1"/>
          </p:cNvSpPr>
          <p:nvPr>
            <p:ph type="title"/>
          </p:nvPr>
        </p:nvSpPr>
        <p:spPr>
          <a:xfrm>
            <a:off x="457200" y="484188"/>
            <a:ext cx="8172450" cy="742951"/>
          </a:xfrm>
          <a:prstGeom prst="rect">
            <a:avLst/>
          </a:prstGeom>
          <a:ln w="9525">
            <a:solidFill>
              <a:srgbClr val="FFFF00"/>
            </a:solidFill>
            <a:miter lim="800000"/>
          </a:ln>
        </p:spPr>
        <p:txBody>
          <a:bodyPr/>
          <a:lstStyle>
            <a:lvl1pPr>
              <a:defRPr sz="3600">
                <a:solidFill>
                  <a:srgbClr val="FFFF00"/>
                </a:solidFill>
              </a:defRPr>
            </a:lvl1pPr>
          </a:lstStyle>
          <a:p>
            <a:r>
              <a:t>What is Ethics?</a:t>
            </a:r>
          </a:p>
        </p:txBody>
      </p:sp>
      <p:sp>
        <p:nvSpPr>
          <p:cNvPr id="222" name="Rectangle 5"/>
          <p:cNvSpPr txBox="1">
            <a:spLocks noGrp="1"/>
          </p:cNvSpPr>
          <p:nvPr>
            <p:ph type="body" idx="1"/>
          </p:nvPr>
        </p:nvSpPr>
        <p:spPr>
          <a:xfrm>
            <a:off x="689505" y="931334"/>
            <a:ext cx="7869236" cy="4745038"/>
          </a:xfrm>
          <a:prstGeom prst="rect">
            <a:avLst/>
          </a:prstGeom>
        </p:spPr>
        <p:txBody>
          <a:bodyPr/>
          <a:lstStyle/>
          <a:p>
            <a:pPr marL="533400" indent="-533400">
              <a:buSzTx/>
              <a:buNone/>
              <a:defRPr sz="2400">
                <a:solidFill>
                  <a:srgbClr val="FFFF66"/>
                </a:solidFill>
              </a:defRPr>
            </a:pPr>
            <a:endParaRPr/>
          </a:p>
          <a:p>
            <a:pPr marL="533400" indent="-533400">
              <a:spcBef>
                <a:spcPts val="700"/>
              </a:spcBef>
              <a:buSzTx/>
              <a:buNone/>
              <a:defRPr sz="3200">
                <a:solidFill>
                  <a:srgbClr val="FFFF66"/>
                </a:solidFill>
              </a:defRPr>
            </a:pPr>
            <a:r>
              <a:t>B.  Biblical principles:</a:t>
            </a:r>
          </a:p>
          <a:p>
            <a:pPr marL="687387" lvl="1" indent="-457200">
              <a:spcBef>
                <a:spcPts val="700"/>
              </a:spcBef>
              <a:buChar char="•"/>
              <a:defRPr sz="3200">
                <a:solidFill>
                  <a:schemeClr val="accent3">
                    <a:lumOff val="44000"/>
                  </a:schemeClr>
                </a:solidFill>
              </a:defRPr>
            </a:pPr>
            <a:r>
              <a:t>The Christian worldview bases right and wrong from:</a:t>
            </a:r>
            <a:endParaRPr sz="2400"/>
          </a:p>
          <a:p>
            <a:pPr marL="1295400" lvl="2" indent="-381000">
              <a:spcBef>
                <a:spcPts val="700"/>
              </a:spcBef>
              <a:defRPr sz="3200">
                <a:solidFill>
                  <a:schemeClr val="accent3">
                    <a:lumOff val="44000"/>
                  </a:schemeClr>
                </a:solidFill>
              </a:defRPr>
            </a:pPr>
            <a:r>
              <a:t>God’s Character </a:t>
            </a:r>
            <a:endParaRPr sz="2000"/>
          </a:p>
          <a:p>
            <a:pPr marL="1295400" lvl="2" indent="-381000">
              <a:spcBef>
                <a:spcPts val="700"/>
              </a:spcBef>
              <a:defRPr sz="3200">
                <a:solidFill>
                  <a:schemeClr val="accent3">
                    <a:lumOff val="44000"/>
                  </a:schemeClr>
                </a:solidFill>
              </a:defRPr>
            </a:pPr>
            <a:r>
              <a:t>Scripture</a:t>
            </a:r>
            <a:endParaRPr sz="2000"/>
          </a:p>
          <a:p>
            <a:pPr marL="1295400" lvl="2" indent="-381000">
              <a:spcBef>
                <a:spcPts val="700"/>
              </a:spcBef>
              <a:defRPr sz="3200">
                <a:solidFill>
                  <a:schemeClr val="accent3">
                    <a:lumOff val="44000"/>
                  </a:schemeClr>
                </a:solidFill>
              </a:defRPr>
            </a:pPr>
            <a:r>
              <a:t>The person of Jesus Christ </a:t>
            </a:r>
            <a:r>
              <a:rPr sz="180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2">
                                            <p:txEl>
                                              <p:pRg st="1" end="1"/>
                                            </p:txEl>
                                          </p:spTgt>
                                        </p:tgtEl>
                                        <p:attrNameLst>
                                          <p:attrName>style.visibility</p:attrName>
                                        </p:attrNameLst>
                                      </p:cBhvr>
                                      <p:to>
                                        <p:strVal val="visible"/>
                                      </p:to>
                                    </p:set>
                                    <p:animEffect transition="in" filter="dissolve">
                                      <p:cBhvr>
                                        <p:cTn id="7" dur="2000"/>
                                        <p:tgtEl>
                                          <p:spTgt spid="222">
                                            <p:txEl>
                                              <p:pRg st="1" end="1"/>
                                            </p:txEl>
                                          </p:spTgt>
                                        </p:tgtEl>
                                      </p:cBhvr>
                                    </p:animEffect>
                                  </p:childTnLst>
                                </p:cTn>
                              </p:par>
                              <p:par>
                                <p:cTn id="8" presetID="9" presetClass="entr" presetSubtype="0" fill="hold" grpId="1" nodeType="withEffect">
                                  <p:stCondLst>
                                    <p:cond delay="0"/>
                                  </p:stCondLst>
                                  <p:iterate>
                                    <p:tmAbs val="0"/>
                                  </p:iterate>
                                  <p:childTnLst>
                                    <p:set>
                                      <p:cBhvr>
                                        <p:cTn id="9" fill="hold"/>
                                        <p:tgtEl>
                                          <p:spTgt spid="222">
                                            <p:txEl>
                                              <p:pRg st="2" end="2"/>
                                            </p:txEl>
                                          </p:spTgt>
                                        </p:tgtEl>
                                        <p:attrNameLst>
                                          <p:attrName>style.visibility</p:attrName>
                                        </p:attrNameLst>
                                      </p:cBhvr>
                                      <p:to>
                                        <p:strVal val="visible"/>
                                      </p:to>
                                    </p:set>
                                    <p:animEffect transition="in" filter="dissolve">
                                      <p:cBhvr>
                                        <p:cTn id="10" dur="2000"/>
                                        <p:tgtEl>
                                          <p:spTgt spid="222">
                                            <p:txEl>
                                              <p:pRg st="2" end="2"/>
                                            </p:txEl>
                                          </p:spTgt>
                                        </p:tgtEl>
                                      </p:cBhvr>
                                    </p:animEffect>
                                  </p:childTnLst>
                                </p:cTn>
                              </p:par>
                              <p:par>
                                <p:cTn id="11" presetID="9" presetClass="entr" presetSubtype="0" fill="hold" grpId="1" nodeType="withEffect">
                                  <p:stCondLst>
                                    <p:cond delay="0"/>
                                  </p:stCondLst>
                                  <p:iterate>
                                    <p:tmAbs val="0"/>
                                  </p:iterate>
                                  <p:childTnLst>
                                    <p:set>
                                      <p:cBhvr>
                                        <p:cTn id="12" fill="hold"/>
                                        <p:tgtEl>
                                          <p:spTgt spid="222">
                                            <p:txEl>
                                              <p:pRg st="3" end="3"/>
                                            </p:txEl>
                                          </p:spTgt>
                                        </p:tgtEl>
                                        <p:attrNameLst>
                                          <p:attrName>style.visibility</p:attrName>
                                        </p:attrNameLst>
                                      </p:cBhvr>
                                      <p:to>
                                        <p:strVal val="visible"/>
                                      </p:to>
                                    </p:set>
                                    <p:animEffect transition="in" filter="dissolve">
                                      <p:cBhvr>
                                        <p:cTn id="13" dur="2000"/>
                                        <p:tgtEl>
                                          <p:spTgt spid="222">
                                            <p:txEl>
                                              <p:pRg st="3" end="3"/>
                                            </p:txEl>
                                          </p:spTgt>
                                        </p:tgtEl>
                                      </p:cBhvr>
                                    </p:animEffect>
                                  </p:childTnLst>
                                </p:cTn>
                              </p:par>
                              <p:par>
                                <p:cTn id="14" presetID="9" presetClass="entr" presetSubtype="0" fill="hold" grpId="1" nodeType="withEffect">
                                  <p:stCondLst>
                                    <p:cond delay="0"/>
                                  </p:stCondLst>
                                  <p:iterate>
                                    <p:tmAbs val="0"/>
                                  </p:iterate>
                                  <p:childTnLst>
                                    <p:set>
                                      <p:cBhvr>
                                        <p:cTn id="15" fill="hold"/>
                                        <p:tgtEl>
                                          <p:spTgt spid="222">
                                            <p:txEl>
                                              <p:pRg st="4" end="4"/>
                                            </p:txEl>
                                          </p:spTgt>
                                        </p:tgtEl>
                                        <p:attrNameLst>
                                          <p:attrName>style.visibility</p:attrName>
                                        </p:attrNameLst>
                                      </p:cBhvr>
                                      <p:to>
                                        <p:strVal val="visible"/>
                                      </p:to>
                                    </p:set>
                                    <p:animEffect transition="in" filter="dissolve">
                                      <p:cBhvr>
                                        <p:cTn id="16" dur="2000"/>
                                        <p:tgtEl>
                                          <p:spTgt spid="222">
                                            <p:txEl>
                                              <p:pRg st="4" end="4"/>
                                            </p:txEl>
                                          </p:spTgt>
                                        </p:tgtEl>
                                      </p:cBhvr>
                                    </p:animEffect>
                                  </p:childTnLst>
                                </p:cTn>
                              </p:par>
                              <p:par>
                                <p:cTn id="17" presetID="9" presetClass="entr" presetSubtype="0" fill="hold" grpId="1" nodeType="withEffect">
                                  <p:stCondLst>
                                    <p:cond delay="0"/>
                                  </p:stCondLst>
                                  <p:iterate>
                                    <p:tmAbs val="0"/>
                                  </p:iterate>
                                  <p:childTnLst>
                                    <p:set>
                                      <p:cBhvr>
                                        <p:cTn id="18" fill="hold"/>
                                        <p:tgtEl>
                                          <p:spTgt spid="222">
                                            <p:txEl>
                                              <p:pRg st="5" end="5"/>
                                            </p:txEl>
                                          </p:spTgt>
                                        </p:tgtEl>
                                        <p:attrNameLst>
                                          <p:attrName>style.visibility</p:attrName>
                                        </p:attrNameLst>
                                      </p:cBhvr>
                                      <p:to>
                                        <p:strVal val="visible"/>
                                      </p:to>
                                    </p:set>
                                    <p:animEffect transition="in" filter="dissolve">
                                      <p:cBhvr>
                                        <p:cTn id="19" dur="2000"/>
                                        <p:tgtEl>
                                          <p:spTgt spid="2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24" name="Rectangle 2"/>
          <p:cNvSpPr txBox="1">
            <a:spLocks noGrp="1"/>
          </p:cNvSpPr>
          <p:nvPr>
            <p:ph type="title"/>
          </p:nvPr>
        </p:nvSpPr>
        <p:spPr>
          <a:xfrm>
            <a:off x="515938" y="1420812"/>
            <a:ext cx="8202611" cy="771526"/>
          </a:xfrm>
          <a:prstGeom prst="rect">
            <a:avLst/>
          </a:prstGeom>
          <a:ln w="9525">
            <a:solidFill>
              <a:srgbClr val="FFFF00"/>
            </a:solidFill>
            <a:miter lim="800000"/>
          </a:ln>
        </p:spPr>
        <p:txBody>
          <a:bodyPr/>
          <a:lstStyle/>
          <a:p>
            <a:pPr>
              <a:defRPr sz="3600">
                <a:solidFill>
                  <a:srgbClr val="FFFF00"/>
                </a:solidFill>
              </a:defRPr>
            </a:pPr>
            <a:r>
              <a:t>Biblical principles do </a:t>
            </a:r>
            <a:r>
              <a:rPr u="sng"/>
              <a:t>not</a:t>
            </a:r>
            <a:r>
              <a:t> change!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26" name="Rectangle 2"/>
          <p:cNvSpPr txBox="1">
            <a:spLocks noGrp="1"/>
          </p:cNvSpPr>
          <p:nvPr>
            <p:ph type="title"/>
          </p:nvPr>
        </p:nvSpPr>
        <p:spPr>
          <a:xfrm>
            <a:off x="477457" y="785768"/>
            <a:ext cx="8296165" cy="2312480"/>
          </a:xfrm>
          <a:prstGeom prst="rect">
            <a:avLst/>
          </a:prstGeom>
          <a:ln w="9525">
            <a:solidFill>
              <a:srgbClr val="FFFF00"/>
            </a:solidFill>
            <a:miter lim="800000"/>
          </a:ln>
        </p:spPr>
        <p:txBody>
          <a:bodyPr/>
          <a:lstStyle/>
          <a:p>
            <a:pPr>
              <a:defRPr sz="3200">
                <a:solidFill>
                  <a:schemeClr val="accent3">
                    <a:lumOff val="44000"/>
                  </a:schemeClr>
                </a:solidFill>
              </a:defRPr>
            </a:pPr>
            <a:r>
              <a:t>When a person is cured or made “happy” at the expense of obedience to the Word of God, it is wrong (sin) and should </a:t>
            </a:r>
            <a:r>
              <a:rPr u="sng"/>
              <a:t>not</a:t>
            </a:r>
            <a:r>
              <a:t> be supported by any Christian.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28" name="Rectangle 2"/>
          <p:cNvSpPr txBox="1">
            <a:spLocks noGrp="1"/>
          </p:cNvSpPr>
          <p:nvPr>
            <p:ph type="title"/>
          </p:nvPr>
        </p:nvSpPr>
        <p:spPr>
          <a:xfrm>
            <a:off x="391728" y="709612"/>
            <a:ext cx="8276023" cy="2620381"/>
          </a:xfrm>
          <a:prstGeom prst="rect">
            <a:avLst/>
          </a:prstGeom>
          <a:ln w="9525">
            <a:solidFill>
              <a:srgbClr val="FFFF00"/>
            </a:solidFill>
            <a:miter lim="800000"/>
          </a:ln>
        </p:spPr>
        <p:txBody>
          <a:bodyPr/>
          <a:lstStyle/>
          <a:p>
            <a:pPr algn="l">
              <a:defRPr sz="3200">
                <a:solidFill>
                  <a:srgbClr val="FFFF00"/>
                </a:solidFill>
              </a:defRPr>
            </a:pPr>
            <a:r>
              <a:t>Francis Schaeffer states: </a:t>
            </a:r>
            <a:r>
              <a:rPr>
                <a:solidFill>
                  <a:schemeClr val="accent3">
                    <a:lumOff val="44000"/>
                  </a:schemeClr>
                </a:solidFill>
              </a:rPr>
              <a:t>“If there is no absolute beyond man’s ideas, then there is no final appeal to judge between individuals and groups whose moral judgments conflict.  We are merely left with conflicting opinions.”</a:t>
            </a:r>
          </a:p>
        </p:txBody>
      </p:sp>
      <p:sp>
        <p:nvSpPr>
          <p:cNvPr id="3" name="Rectangle 2">
            <a:extLst>
              <a:ext uri="{FF2B5EF4-FFF2-40B4-BE49-F238E27FC236}">
                <a16:creationId xmlns:a16="http://schemas.microsoft.com/office/drawing/2014/main" id="{83AF9BF8-8E5A-49CD-9A8E-A4635B413267}"/>
              </a:ext>
            </a:extLst>
          </p:cNvPr>
          <p:cNvSpPr/>
          <p:nvPr/>
        </p:nvSpPr>
        <p:spPr>
          <a:xfrm>
            <a:off x="7074774" y="168007"/>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286</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30" name="Rectangle 2"/>
          <p:cNvSpPr txBox="1">
            <a:spLocks noGrp="1"/>
          </p:cNvSpPr>
          <p:nvPr>
            <p:ph type="title"/>
          </p:nvPr>
        </p:nvSpPr>
        <p:spPr>
          <a:xfrm>
            <a:off x="384808" y="417513"/>
            <a:ext cx="8172450" cy="742951"/>
          </a:xfrm>
          <a:prstGeom prst="rect">
            <a:avLst/>
          </a:prstGeom>
          <a:ln w="9525">
            <a:solidFill>
              <a:srgbClr val="FFFF00"/>
            </a:solidFill>
            <a:miter lim="800000"/>
          </a:ln>
        </p:spPr>
        <p:txBody>
          <a:bodyPr/>
          <a:lstStyle>
            <a:lvl1pPr>
              <a:defRPr sz="3600">
                <a:solidFill>
                  <a:srgbClr val="FFFF00"/>
                </a:solidFill>
              </a:defRPr>
            </a:lvl1pPr>
          </a:lstStyle>
          <a:p>
            <a:r>
              <a:t>Ethics</a:t>
            </a:r>
          </a:p>
        </p:txBody>
      </p:sp>
      <p:sp>
        <p:nvSpPr>
          <p:cNvPr id="231" name="Rectangle 5"/>
          <p:cNvSpPr txBox="1">
            <a:spLocks noGrp="1"/>
          </p:cNvSpPr>
          <p:nvPr>
            <p:ph type="body" idx="1"/>
          </p:nvPr>
        </p:nvSpPr>
        <p:spPr>
          <a:xfrm>
            <a:off x="384808" y="1235075"/>
            <a:ext cx="8408056" cy="5250077"/>
          </a:xfrm>
          <a:prstGeom prst="rect">
            <a:avLst/>
          </a:prstGeom>
        </p:spPr>
        <p:txBody>
          <a:bodyPr/>
          <a:lstStyle/>
          <a:p>
            <a:pPr marL="517398" indent="-517398" defTabSz="886968">
              <a:spcBef>
                <a:spcPts val="700"/>
              </a:spcBef>
              <a:buSzTx/>
              <a:buNone/>
              <a:defRPr sz="3104">
                <a:solidFill>
                  <a:srgbClr val="FFFF66"/>
                </a:solidFill>
              </a:defRPr>
            </a:pPr>
            <a:r>
              <a:t>Ethical Relativism:</a:t>
            </a:r>
          </a:p>
          <a:p>
            <a:pPr marL="0" indent="0" defTabSz="886968">
              <a:spcBef>
                <a:spcPts val="700"/>
              </a:spcBef>
              <a:buSzTx/>
              <a:buNone/>
              <a:defRPr sz="3104">
                <a:solidFill>
                  <a:schemeClr val="accent3">
                    <a:lumOff val="44000"/>
                  </a:schemeClr>
                </a:solidFill>
              </a:defRPr>
            </a:pPr>
            <a:r>
              <a:t>“The fundamental question of ethics is, who makes the rules?  God or men?</a:t>
            </a:r>
          </a:p>
          <a:p>
            <a:pPr marL="517398" indent="-517398" defTabSz="886968">
              <a:spcBef>
                <a:spcPts val="700"/>
              </a:spcBef>
              <a:buSzTx/>
              <a:buNone/>
              <a:defRPr sz="3104">
                <a:solidFill>
                  <a:schemeClr val="accent3">
                    <a:lumOff val="44000"/>
                  </a:schemeClr>
                </a:solidFill>
              </a:defRPr>
            </a:pPr>
            <a:r>
              <a:t>The </a:t>
            </a:r>
            <a:r>
              <a:rPr u="sng"/>
              <a:t>theistic answer</a:t>
            </a:r>
            <a:r>
              <a:t> is that God makes them.</a:t>
            </a:r>
          </a:p>
          <a:p>
            <a:pPr marL="517398" indent="-517398" defTabSz="886968">
              <a:spcBef>
                <a:spcPts val="700"/>
              </a:spcBef>
              <a:buSzTx/>
              <a:buNone/>
              <a:defRPr sz="3104">
                <a:solidFill>
                  <a:schemeClr val="accent3">
                    <a:lumOff val="44000"/>
                  </a:schemeClr>
                </a:solidFill>
              </a:defRPr>
            </a:pPr>
            <a:r>
              <a:t>The </a:t>
            </a:r>
            <a:r>
              <a:rPr u="sng"/>
              <a:t>humanistic answer</a:t>
            </a:r>
            <a:r>
              <a:t> is that men make them.  </a:t>
            </a:r>
          </a:p>
          <a:p>
            <a:pPr marL="517398" indent="-517398" defTabSz="886968">
              <a:spcBef>
                <a:spcPts val="700"/>
              </a:spcBef>
              <a:buSzTx/>
              <a:buNone/>
              <a:defRPr sz="3104">
                <a:solidFill>
                  <a:schemeClr val="accent3">
                    <a:lumOff val="44000"/>
                  </a:schemeClr>
                </a:solidFill>
              </a:defRPr>
            </a:pPr>
            <a:r>
              <a:t>The distinction between theism and humanism is the fundamental division in moral theory.“    </a:t>
            </a:r>
            <a:r>
              <a:rPr sz="1940"/>
              <a:t>                Max Hocutt, Humanist</a:t>
            </a:r>
          </a:p>
          <a:p>
            <a:pPr marL="517398" indent="-517398" defTabSz="886968">
              <a:buSzTx/>
              <a:buNone/>
              <a:defRPr sz="3104">
                <a:solidFill>
                  <a:srgbClr val="FFFF66"/>
                </a:solidFill>
              </a:defRPr>
            </a:pPr>
            <a:endParaRPr sz="1940"/>
          </a:p>
          <a:p>
            <a:pPr marL="517398" indent="-517398" defTabSz="886968">
              <a:spcBef>
                <a:spcPts val="700"/>
              </a:spcBef>
              <a:buSzTx/>
              <a:buNone/>
              <a:defRPr sz="3104">
                <a:solidFill>
                  <a:schemeClr val="accent3">
                    <a:lumOff val="44000"/>
                  </a:schemeClr>
                </a:solidFill>
              </a:defRPr>
            </a:pP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1">
                                            <p:bg/>
                                          </p:spTgt>
                                        </p:tgtEl>
                                        <p:attrNameLst>
                                          <p:attrName>style.visibility</p:attrName>
                                        </p:attrNameLst>
                                      </p:cBhvr>
                                      <p:to>
                                        <p:strVal val="visible"/>
                                      </p:to>
                                    </p:set>
                                    <p:animEffect transition="in" filter="dissolve">
                                      <p:cBhvr>
                                        <p:cTn id="7" dur="2000"/>
                                        <p:tgtEl>
                                          <p:spTgt spid="231">
                                            <p:bg/>
                                          </p:spTgt>
                                        </p:tgtEl>
                                      </p:cBhvr>
                                    </p:animEffect>
                                  </p:childTnLst>
                                </p:cTn>
                              </p:par>
                              <p:par>
                                <p:cTn id="8" presetID="9" presetClass="entr" presetSubtype="0" fill="hold" grpId="1" nodeType="withEffect">
                                  <p:stCondLst>
                                    <p:cond delay="0"/>
                                  </p:stCondLst>
                                  <p:iterate>
                                    <p:tmAbs val="0"/>
                                  </p:iterate>
                                  <p:childTnLst>
                                    <p:set>
                                      <p:cBhvr>
                                        <p:cTn id="9" fill="hold"/>
                                        <p:tgtEl>
                                          <p:spTgt spid="231">
                                            <p:txEl>
                                              <p:pRg st="0" end="0"/>
                                            </p:txEl>
                                          </p:spTgt>
                                        </p:tgtEl>
                                        <p:attrNameLst>
                                          <p:attrName>style.visibility</p:attrName>
                                        </p:attrNameLst>
                                      </p:cBhvr>
                                      <p:to>
                                        <p:strVal val="visible"/>
                                      </p:to>
                                    </p:set>
                                    <p:animEffect transition="in" filter="dissolve">
                                      <p:cBhvr>
                                        <p:cTn id="10" dur="2000"/>
                                        <p:tgtEl>
                                          <p:spTgt spid="2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1">
                                            <p:txEl>
                                              <p:pRg st="1" end="1"/>
                                            </p:txEl>
                                          </p:spTgt>
                                        </p:tgtEl>
                                        <p:attrNameLst>
                                          <p:attrName>style.visibility</p:attrName>
                                        </p:attrNameLst>
                                      </p:cBhvr>
                                      <p:to>
                                        <p:strVal val="visible"/>
                                      </p:to>
                                    </p:set>
                                    <p:animEffect transition="in" filter="dissolve">
                                      <p:cBhvr>
                                        <p:cTn id="15" dur="2000"/>
                                        <p:tgtEl>
                                          <p:spTgt spid="2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31">
                                            <p:txEl>
                                              <p:pRg st="2" end="2"/>
                                            </p:txEl>
                                          </p:spTgt>
                                        </p:tgtEl>
                                        <p:attrNameLst>
                                          <p:attrName>style.visibility</p:attrName>
                                        </p:attrNameLst>
                                      </p:cBhvr>
                                      <p:to>
                                        <p:strVal val="visible"/>
                                      </p:to>
                                    </p:set>
                                    <p:animEffect transition="in" filter="dissolve">
                                      <p:cBhvr>
                                        <p:cTn id="20" dur="2000"/>
                                        <p:tgtEl>
                                          <p:spTgt spid="23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31">
                                            <p:txEl>
                                              <p:pRg st="3" end="3"/>
                                            </p:txEl>
                                          </p:spTgt>
                                        </p:tgtEl>
                                        <p:attrNameLst>
                                          <p:attrName>style.visibility</p:attrName>
                                        </p:attrNameLst>
                                      </p:cBhvr>
                                      <p:to>
                                        <p:strVal val="visible"/>
                                      </p:to>
                                    </p:set>
                                    <p:animEffect transition="in" filter="dissolve">
                                      <p:cBhvr>
                                        <p:cTn id="25" dur="2000"/>
                                        <p:tgtEl>
                                          <p:spTgt spid="23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31">
                                            <p:txEl>
                                              <p:pRg st="4" end="4"/>
                                            </p:txEl>
                                          </p:spTgt>
                                        </p:tgtEl>
                                        <p:attrNameLst>
                                          <p:attrName>style.visibility</p:attrName>
                                        </p:attrNameLst>
                                      </p:cBhvr>
                                      <p:to>
                                        <p:strVal val="visible"/>
                                      </p:to>
                                    </p:set>
                                    <p:animEffect transition="in" filter="dissolve">
                                      <p:cBhvr>
                                        <p:cTn id="30" dur="2000"/>
                                        <p:tgtEl>
                                          <p:spTgt spid="231">
                                            <p:txEl>
                                              <p:pRg st="4" end="4"/>
                                            </p:txEl>
                                          </p:spTgt>
                                        </p:tgtEl>
                                      </p:cBhvr>
                                    </p:animEffect>
                                  </p:childTnLst>
                                </p:cTn>
                              </p:par>
                            </p:childTnLst>
                          </p:cTn>
                        </p:par>
                        <p:par>
                          <p:cTn id="31" fill="hold">
                            <p:stCondLst>
                              <p:cond delay="2000"/>
                            </p:stCondLst>
                            <p:childTnLst>
                              <p:par>
                                <p:cTn id="32" presetID="9" presetClass="entr" fill="hold" grpId="1" nodeType="afterEffect">
                                  <p:stCondLst>
                                    <p:cond delay="0"/>
                                  </p:stCondLst>
                                  <p:iterate>
                                    <p:tmAbs val="0"/>
                                  </p:iterate>
                                  <p:childTnLst>
                                    <p:set>
                                      <p:cBhvr>
                                        <p:cTn id="33" fill="hold"/>
                                        <p:tgtEl>
                                          <p:spTgt spid="231">
                                            <p:txEl>
                                              <p:pRg st="5" end="5"/>
                                            </p:txEl>
                                          </p:spTgt>
                                        </p:tgtEl>
                                        <p:attrNameLst>
                                          <p:attrName>style.visibility</p:attrName>
                                        </p:attrNameLst>
                                      </p:cBhvr>
                                      <p:to>
                                        <p:strVal val="visible"/>
                                      </p:to>
                                    </p:set>
                                    <p:animEffect transition="in" filter="dissolve">
                                      <p:cBhvr>
                                        <p:cTn id="34" dur="2000"/>
                                        <p:tgtEl>
                                          <p:spTgt spid="23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1" nodeType="clickEffect">
                                  <p:stCondLst>
                                    <p:cond delay="0"/>
                                  </p:stCondLst>
                                  <p:iterate>
                                    <p:tmAbs val="0"/>
                                  </p:iterate>
                                  <p:childTnLst>
                                    <p:set>
                                      <p:cBhvr>
                                        <p:cTn id="38" fill="hold"/>
                                        <p:tgtEl>
                                          <p:spTgt spid="231">
                                            <p:txEl>
                                              <p:pRg st="6" end="6"/>
                                            </p:txEl>
                                          </p:spTgt>
                                        </p:tgtEl>
                                        <p:attrNameLst>
                                          <p:attrName>style.visibility</p:attrName>
                                        </p:attrNameLst>
                                      </p:cBhvr>
                                      <p:to>
                                        <p:strVal val="visible"/>
                                      </p:to>
                                    </p:set>
                                    <p:animEffect transition="in" filter="dissolve">
                                      <p:cBhvr>
                                        <p:cTn id="39" dur="2000"/>
                                        <p:tgtEl>
                                          <p:spTgt spid="2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33" name="Rectangle 2"/>
          <p:cNvSpPr txBox="1">
            <a:spLocks noGrp="1"/>
          </p:cNvSpPr>
          <p:nvPr>
            <p:ph type="title"/>
          </p:nvPr>
        </p:nvSpPr>
        <p:spPr>
          <a:xfrm>
            <a:off x="390525" y="500256"/>
            <a:ext cx="8172450" cy="742951"/>
          </a:xfrm>
          <a:prstGeom prst="rect">
            <a:avLst/>
          </a:prstGeom>
          <a:ln w="9525">
            <a:solidFill>
              <a:srgbClr val="FFFF00"/>
            </a:solidFill>
            <a:miter lim="800000"/>
          </a:ln>
        </p:spPr>
        <p:txBody>
          <a:bodyPr/>
          <a:lstStyle>
            <a:lvl1pPr>
              <a:defRPr sz="3600">
                <a:solidFill>
                  <a:srgbClr val="FFFF00"/>
                </a:solidFill>
              </a:defRPr>
            </a:lvl1pPr>
          </a:lstStyle>
          <a:p>
            <a:r>
              <a:t>Bioethics</a:t>
            </a:r>
          </a:p>
        </p:txBody>
      </p:sp>
      <p:sp>
        <p:nvSpPr>
          <p:cNvPr id="234" name="Rectangle 5"/>
          <p:cNvSpPr txBox="1">
            <a:spLocks noGrp="1"/>
          </p:cNvSpPr>
          <p:nvPr>
            <p:ph type="body" idx="1"/>
          </p:nvPr>
        </p:nvSpPr>
        <p:spPr>
          <a:xfrm>
            <a:off x="507112" y="1254319"/>
            <a:ext cx="8170310" cy="5033963"/>
          </a:xfrm>
          <a:prstGeom prst="rect">
            <a:avLst/>
          </a:prstGeom>
        </p:spPr>
        <p:txBody>
          <a:bodyPr/>
          <a:lstStyle/>
          <a:p>
            <a:pPr marL="0" indent="0">
              <a:spcBef>
                <a:spcPts val="700"/>
              </a:spcBef>
              <a:buSzTx/>
              <a:buNone/>
              <a:defRPr sz="3200">
                <a:solidFill>
                  <a:srgbClr val="FFFF66"/>
                </a:solidFill>
              </a:defRPr>
            </a:pPr>
            <a:r>
              <a:t>What is Bioethics?</a:t>
            </a:r>
          </a:p>
          <a:p>
            <a:pPr marL="338138" indent="-338138">
              <a:spcBef>
                <a:spcPts val="700"/>
              </a:spcBef>
              <a:buSzTx/>
              <a:buNone/>
              <a:defRPr sz="3200">
                <a:solidFill>
                  <a:schemeClr val="accent3">
                    <a:lumOff val="44000"/>
                  </a:schemeClr>
                </a:solidFill>
              </a:defRPr>
            </a:pPr>
            <a:r>
              <a:t>   The study of ethical problems arising from scientific advances especially in biology and medicine.</a:t>
            </a:r>
          </a:p>
        </p:txBody>
      </p:sp>
      <p:sp>
        <p:nvSpPr>
          <p:cNvPr id="4" name="Rectangle 3">
            <a:extLst>
              <a:ext uri="{FF2B5EF4-FFF2-40B4-BE49-F238E27FC236}">
                <a16:creationId xmlns:a16="http://schemas.microsoft.com/office/drawing/2014/main" id="{D2287A7C-B666-433C-96BF-5DC9FDC15F9B}"/>
              </a:ext>
            </a:extLst>
          </p:cNvPr>
          <p:cNvSpPr/>
          <p:nvPr/>
        </p:nvSpPr>
        <p:spPr>
          <a:xfrm>
            <a:off x="6989049" y="119812"/>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287</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36" name="Rectangle 2"/>
          <p:cNvSpPr txBox="1">
            <a:spLocks noGrp="1"/>
          </p:cNvSpPr>
          <p:nvPr>
            <p:ph type="title"/>
          </p:nvPr>
        </p:nvSpPr>
        <p:spPr>
          <a:xfrm>
            <a:off x="338139" y="461962"/>
            <a:ext cx="8172450" cy="742951"/>
          </a:xfrm>
          <a:prstGeom prst="rect">
            <a:avLst/>
          </a:prstGeom>
          <a:ln w="9525">
            <a:solidFill>
              <a:srgbClr val="FFFF00"/>
            </a:solidFill>
            <a:miter lim="800000"/>
          </a:ln>
        </p:spPr>
        <p:txBody>
          <a:bodyPr/>
          <a:lstStyle>
            <a:lvl1pPr>
              <a:defRPr sz="4000" b="1">
                <a:solidFill>
                  <a:srgbClr val="FFFF00"/>
                </a:solidFill>
              </a:defRPr>
            </a:lvl1pPr>
          </a:lstStyle>
          <a:p>
            <a:r>
              <a:t>Cloning</a:t>
            </a:r>
          </a:p>
        </p:txBody>
      </p:sp>
      <p:sp>
        <p:nvSpPr>
          <p:cNvPr id="237" name="Rectangle 5"/>
          <p:cNvSpPr txBox="1">
            <a:spLocks noGrp="1"/>
          </p:cNvSpPr>
          <p:nvPr>
            <p:ph type="body" idx="1"/>
          </p:nvPr>
        </p:nvSpPr>
        <p:spPr>
          <a:xfrm>
            <a:off x="641349" y="1235075"/>
            <a:ext cx="7869240" cy="5033963"/>
          </a:xfrm>
          <a:prstGeom prst="rect">
            <a:avLst/>
          </a:prstGeom>
        </p:spPr>
        <p:txBody>
          <a:bodyPr/>
          <a:lstStyle/>
          <a:p>
            <a:pPr marL="0" indent="0">
              <a:spcBef>
                <a:spcPts val="700"/>
              </a:spcBef>
              <a:buSzTx/>
              <a:buNone/>
              <a:defRPr sz="3200">
                <a:solidFill>
                  <a:srgbClr val="FFFF66"/>
                </a:solidFill>
              </a:defRPr>
            </a:pPr>
            <a:r>
              <a:t>Cloning - </a:t>
            </a:r>
            <a:r>
              <a:rPr sz="2800">
                <a:solidFill>
                  <a:schemeClr val="accent3">
                    <a:lumOff val="44000"/>
                  </a:schemeClr>
                </a:solidFill>
              </a:rPr>
              <a:t>By definition of the National Academy of Sciences, a clone is an exact genetic replica of another organism.</a:t>
            </a:r>
          </a:p>
          <a:p>
            <a:pPr marL="0" lvl="2" indent="630237">
              <a:buSzTx/>
              <a:buNone/>
              <a:defRPr>
                <a:solidFill>
                  <a:srgbClr val="FFFF66"/>
                </a:solidFill>
              </a:defRPr>
            </a:pPr>
            <a:r>
              <a:t>1.  Why clone a human?</a:t>
            </a:r>
            <a:endParaRPr sz="2000"/>
          </a:p>
          <a:p>
            <a:pPr marL="0" lvl="2" indent="630237">
              <a:buSzTx/>
              <a:buNone/>
              <a:defRPr>
                <a:solidFill>
                  <a:srgbClr val="FFFF66"/>
                </a:solidFill>
              </a:defRPr>
            </a:pPr>
            <a:r>
              <a:t>2.  Issues:</a:t>
            </a:r>
            <a:endParaRPr sz="2000"/>
          </a:p>
          <a:p>
            <a:pPr marL="1544637" lvl="3" indent="-457200">
              <a:spcBef>
                <a:spcPts val="500"/>
              </a:spcBef>
              <a:defRPr sz="2200">
                <a:solidFill>
                  <a:schemeClr val="accent3">
                    <a:lumOff val="44000"/>
                  </a:schemeClr>
                </a:solidFill>
              </a:defRPr>
            </a:pPr>
            <a:r>
              <a:t>Destruction of Life</a:t>
            </a:r>
            <a:endParaRPr sz="1800"/>
          </a:p>
          <a:p>
            <a:pPr marL="1544637" lvl="3" indent="-457200">
              <a:spcBef>
                <a:spcPts val="500"/>
              </a:spcBef>
              <a:defRPr sz="2400">
                <a:solidFill>
                  <a:schemeClr val="accent3">
                    <a:lumOff val="44000"/>
                  </a:schemeClr>
                </a:solidFill>
              </a:defRPr>
            </a:pPr>
            <a:r>
              <a:t>Ethical</a:t>
            </a:r>
            <a:endParaRPr sz="1800"/>
          </a:p>
          <a:p>
            <a:pPr marL="1544637" lvl="3" indent="-457200">
              <a:spcBef>
                <a:spcPts val="500"/>
              </a:spcBef>
              <a:defRPr sz="2400">
                <a:solidFill>
                  <a:schemeClr val="accent3">
                    <a:lumOff val="44000"/>
                  </a:schemeClr>
                </a:solidFill>
              </a:defRPr>
            </a:pPr>
            <a:r>
              <a:t>Moral</a:t>
            </a:r>
            <a:endParaRPr sz="1800"/>
          </a:p>
          <a:p>
            <a:pPr marL="1544637" lvl="3" indent="-457200">
              <a:spcBef>
                <a:spcPts val="500"/>
              </a:spcBef>
              <a:defRPr sz="2400">
                <a:solidFill>
                  <a:schemeClr val="accent3">
                    <a:lumOff val="44000"/>
                  </a:schemeClr>
                </a:solidFill>
              </a:defRPr>
            </a:pPr>
            <a:r>
              <a:t>Societal</a:t>
            </a:r>
            <a:endParaRPr sz="1800"/>
          </a:p>
          <a:p>
            <a:pPr marL="1544637" lvl="3" indent="-457200">
              <a:spcBef>
                <a:spcPts val="500"/>
              </a:spcBef>
              <a:defRPr sz="2400">
                <a:solidFill>
                  <a:schemeClr val="accent3">
                    <a:lumOff val="44000"/>
                  </a:schemeClr>
                </a:solidFill>
              </a:defRPr>
            </a:pPr>
            <a:r>
              <a:t>Parentage</a:t>
            </a:r>
            <a:endParaRPr sz="1800"/>
          </a:p>
          <a:p>
            <a:pPr marL="1544637" lvl="3" indent="-457200">
              <a:spcBef>
                <a:spcPts val="500"/>
              </a:spcBef>
              <a:defRPr sz="2400">
                <a:solidFill>
                  <a:schemeClr val="accent3">
                    <a:lumOff val="44000"/>
                  </a:schemeClr>
                </a:solidFill>
              </a:defRPr>
            </a:pPr>
            <a:r>
              <a:t>Scientific</a:t>
            </a:r>
          </a:p>
        </p:txBody>
      </p:sp>
      <p:sp>
        <p:nvSpPr>
          <p:cNvPr id="4" name="Rectangle 3">
            <a:extLst>
              <a:ext uri="{FF2B5EF4-FFF2-40B4-BE49-F238E27FC236}">
                <a16:creationId xmlns:a16="http://schemas.microsoft.com/office/drawing/2014/main" id="{B8BC57BF-C009-4276-9578-32279114B608}"/>
              </a:ext>
            </a:extLst>
          </p:cNvPr>
          <p:cNvSpPr/>
          <p:nvPr/>
        </p:nvSpPr>
        <p:spPr>
          <a:xfrm>
            <a:off x="6381751" y="92630"/>
            <a:ext cx="2307352"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Pages 287-288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23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23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23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23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2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39" name="Rectangle 2"/>
          <p:cNvSpPr txBox="1">
            <a:spLocks noGrp="1"/>
          </p:cNvSpPr>
          <p:nvPr>
            <p:ph type="title"/>
          </p:nvPr>
        </p:nvSpPr>
        <p:spPr>
          <a:xfrm>
            <a:off x="457200" y="274638"/>
            <a:ext cx="8172450" cy="742951"/>
          </a:xfrm>
          <a:prstGeom prst="rect">
            <a:avLst/>
          </a:prstGeom>
          <a:ln w="9525">
            <a:solidFill>
              <a:srgbClr val="FFFF00"/>
            </a:solidFill>
            <a:miter lim="800000"/>
          </a:ln>
        </p:spPr>
        <p:txBody>
          <a:bodyPr/>
          <a:lstStyle>
            <a:lvl1pPr>
              <a:defRPr sz="4000" b="1">
                <a:solidFill>
                  <a:srgbClr val="FFFF00"/>
                </a:solidFill>
              </a:defRPr>
            </a:lvl1pPr>
          </a:lstStyle>
          <a:p>
            <a:r>
              <a:t>Cloning</a:t>
            </a:r>
          </a:p>
        </p:txBody>
      </p:sp>
      <p:sp>
        <p:nvSpPr>
          <p:cNvPr id="240" name="Rectangle 5"/>
          <p:cNvSpPr txBox="1">
            <a:spLocks noGrp="1"/>
          </p:cNvSpPr>
          <p:nvPr>
            <p:ph type="body" idx="1"/>
          </p:nvPr>
        </p:nvSpPr>
        <p:spPr>
          <a:xfrm>
            <a:off x="641349" y="1235075"/>
            <a:ext cx="7869240" cy="5033963"/>
          </a:xfrm>
          <a:prstGeom prst="rect">
            <a:avLst/>
          </a:prstGeom>
        </p:spPr>
        <p:txBody>
          <a:bodyPr/>
          <a:lstStyle/>
          <a:p>
            <a:pPr marL="0" lvl="1" indent="230188">
              <a:spcBef>
                <a:spcPts val="700"/>
              </a:spcBef>
              <a:buSzTx/>
              <a:buNone/>
              <a:defRPr sz="3200">
                <a:solidFill>
                  <a:srgbClr val="FFFF66"/>
                </a:solidFill>
              </a:defRPr>
            </a:pPr>
            <a:r>
              <a:rPr dirty="0"/>
              <a:t>3. Reproductive cloning versus </a:t>
            </a:r>
            <a:r>
              <a:rPr lang="en-US" dirty="0"/>
              <a:t>  </a:t>
            </a:r>
            <a:r>
              <a:rPr dirty="0"/>
              <a:t>Therapeutic cloning</a:t>
            </a:r>
            <a:endParaRPr sz="2400" dirty="0"/>
          </a:p>
          <a:p>
            <a:pPr marL="0" lvl="1" indent="230188">
              <a:spcBef>
                <a:spcPts val="700"/>
              </a:spcBef>
              <a:buSzTx/>
              <a:buNone/>
              <a:defRPr sz="3200">
                <a:solidFill>
                  <a:srgbClr val="FFFF66"/>
                </a:solidFill>
              </a:defRPr>
            </a:pPr>
            <a:r>
              <a:rPr dirty="0"/>
              <a:t>4. Scripture</a:t>
            </a:r>
          </a:p>
          <a:p>
            <a:pPr marL="1295400" lvl="2" indent="-381000">
              <a:defRPr>
                <a:solidFill>
                  <a:schemeClr val="accent3">
                    <a:lumOff val="44000"/>
                  </a:schemeClr>
                </a:solidFill>
              </a:defRPr>
            </a:pPr>
            <a:r>
              <a:rPr dirty="0"/>
              <a:t>Genesis 1:26</a:t>
            </a:r>
            <a:endParaRPr sz="2000" dirty="0"/>
          </a:p>
          <a:p>
            <a:pPr marL="1295400" lvl="2" indent="-381000">
              <a:defRPr>
                <a:solidFill>
                  <a:schemeClr val="accent3">
                    <a:lumOff val="44000"/>
                  </a:schemeClr>
                </a:solidFill>
              </a:defRPr>
            </a:pPr>
            <a:r>
              <a:rPr dirty="0"/>
              <a:t>Genesis 9:6</a:t>
            </a:r>
            <a:endParaRPr sz="2000" dirty="0"/>
          </a:p>
          <a:p>
            <a:pPr marL="1295400" lvl="2" indent="-381000">
              <a:defRPr>
                <a:solidFill>
                  <a:schemeClr val="accent3">
                    <a:lumOff val="44000"/>
                  </a:schemeClr>
                </a:solidFill>
              </a:defRPr>
            </a:pPr>
            <a:r>
              <a:rPr dirty="0"/>
              <a:t>Job 33:4</a:t>
            </a:r>
            <a:endParaRPr sz="2000" dirty="0"/>
          </a:p>
          <a:p>
            <a:pPr marL="1295400" lvl="2" indent="-381000">
              <a:defRPr>
                <a:solidFill>
                  <a:schemeClr val="accent3">
                    <a:lumOff val="44000"/>
                  </a:schemeClr>
                </a:solidFill>
              </a:defRPr>
            </a:pPr>
            <a:r>
              <a:rPr dirty="0"/>
              <a:t>Ecclesiastes 11:5</a:t>
            </a:r>
            <a:endParaRPr sz="2000" dirty="0"/>
          </a:p>
          <a:p>
            <a:pPr marL="1295400" lvl="2" indent="-381000">
              <a:defRPr>
                <a:solidFill>
                  <a:schemeClr val="accent3">
                    <a:lumOff val="44000"/>
                  </a:schemeClr>
                </a:solidFill>
              </a:defRPr>
            </a:pPr>
            <a:r>
              <a:rPr dirty="0"/>
              <a:t>Psalm 139:13-15</a:t>
            </a:r>
            <a:endParaRPr sz="2000" dirty="0"/>
          </a:p>
          <a:p>
            <a:pPr marL="0" lvl="1" indent="230188">
              <a:spcBef>
                <a:spcPts val="700"/>
              </a:spcBef>
              <a:buSzTx/>
              <a:buNone/>
              <a:defRPr sz="3200">
                <a:solidFill>
                  <a:srgbClr val="FFFF66"/>
                </a:solidFill>
              </a:defRPr>
            </a:pPr>
            <a:r>
              <a:rPr dirty="0"/>
              <a:t>5. Answering the Arguments</a:t>
            </a:r>
            <a:r>
              <a:rPr lang="en-US" dirty="0"/>
              <a:t> (AWH 289)</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0">
                                            <p:txEl>
                                              <p:pRg st="1" end="1"/>
                                            </p:txEl>
                                          </p:spTgt>
                                        </p:tgtEl>
                                        <p:attrNameLst>
                                          <p:attrName>style.visibility</p:attrName>
                                        </p:attrNameLst>
                                      </p:cBhvr>
                                      <p:to>
                                        <p:strVal val="visible"/>
                                      </p:to>
                                    </p:set>
                                    <p:animEffect transition="in" filter="dissolve">
                                      <p:cBhvr>
                                        <p:cTn id="7" dur="2000"/>
                                        <p:tgtEl>
                                          <p:spTgt spid="2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40">
                                            <p:txEl>
                                              <p:pRg st="2" end="2"/>
                                            </p:txEl>
                                          </p:spTgt>
                                        </p:tgtEl>
                                        <p:attrNameLst>
                                          <p:attrName>style.visibility</p:attrName>
                                        </p:attrNameLst>
                                      </p:cBhvr>
                                      <p:to>
                                        <p:strVal val="visible"/>
                                      </p:to>
                                    </p:set>
                                    <p:animEffect transition="in" filter="dissolve">
                                      <p:cBhvr>
                                        <p:cTn id="12" dur="2000"/>
                                        <p:tgtEl>
                                          <p:spTgt spid="2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240">
                                            <p:txEl>
                                              <p:pRg st="3" end="3"/>
                                            </p:txEl>
                                          </p:spTgt>
                                        </p:tgtEl>
                                        <p:attrNameLst>
                                          <p:attrName>style.visibility</p:attrName>
                                        </p:attrNameLst>
                                      </p:cBhvr>
                                      <p:to>
                                        <p:strVal val="visible"/>
                                      </p:to>
                                    </p:set>
                                    <p:animEffect transition="in" filter="dissolve">
                                      <p:cBhvr>
                                        <p:cTn id="17" dur="2000"/>
                                        <p:tgtEl>
                                          <p:spTgt spid="2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240">
                                            <p:txEl>
                                              <p:pRg st="4" end="4"/>
                                            </p:txEl>
                                          </p:spTgt>
                                        </p:tgtEl>
                                        <p:attrNameLst>
                                          <p:attrName>style.visibility</p:attrName>
                                        </p:attrNameLst>
                                      </p:cBhvr>
                                      <p:to>
                                        <p:strVal val="visible"/>
                                      </p:to>
                                    </p:set>
                                    <p:animEffect transition="in" filter="dissolve">
                                      <p:cBhvr>
                                        <p:cTn id="22" dur="2000"/>
                                        <p:tgtEl>
                                          <p:spTgt spid="2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240">
                                            <p:txEl>
                                              <p:pRg st="5" end="5"/>
                                            </p:txEl>
                                          </p:spTgt>
                                        </p:tgtEl>
                                        <p:attrNameLst>
                                          <p:attrName>style.visibility</p:attrName>
                                        </p:attrNameLst>
                                      </p:cBhvr>
                                      <p:to>
                                        <p:strVal val="visible"/>
                                      </p:to>
                                    </p:set>
                                    <p:animEffect transition="in" filter="dissolve">
                                      <p:cBhvr>
                                        <p:cTn id="27" dur="2000"/>
                                        <p:tgtEl>
                                          <p:spTgt spid="24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1" nodeType="clickEffect">
                                  <p:stCondLst>
                                    <p:cond delay="0"/>
                                  </p:stCondLst>
                                  <p:iterate>
                                    <p:tmAbs val="0"/>
                                  </p:iterate>
                                  <p:childTnLst>
                                    <p:set>
                                      <p:cBhvr>
                                        <p:cTn id="31" fill="hold"/>
                                        <p:tgtEl>
                                          <p:spTgt spid="240">
                                            <p:txEl>
                                              <p:pRg st="6" end="6"/>
                                            </p:txEl>
                                          </p:spTgt>
                                        </p:tgtEl>
                                        <p:attrNameLst>
                                          <p:attrName>style.visibility</p:attrName>
                                        </p:attrNameLst>
                                      </p:cBhvr>
                                      <p:to>
                                        <p:strVal val="visible"/>
                                      </p:to>
                                    </p:set>
                                    <p:animEffect transition="in" filter="dissolve">
                                      <p:cBhvr>
                                        <p:cTn id="32" dur="2000"/>
                                        <p:tgtEl>
                                          <p:spTgt spid="24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1" nodeType="clickEffect">
                                  <p:stCondLst>
                                    <p:cond delay="0"/>
                                  </p:stCondLst>
                                  <p:iterate>
                                    <p:tmAbs val="0"/>
                                  </p:iterate>
                                  <p:childTnLst>
                                    <p:set>
                                      <p:cBhvr>
                                        <p:cTn id="36" fill="hold"/>
                                        <p:tgtEl>
                                          <p:spTgt spid="240">
                                            <p:txEl>
                                              <p:pRg st="7" end="7"/>
                                            </p:txEl>
                                          </p:spTgt>
                                        </p:tgtEl>
                                        <p:attrNameLst>
                                          <p:attrName>style.visibility</p:attrName>
                                        </p:attrNameLst>
                                      </p:cBhvr>
                                      <p:to>
                                        <p:strVal val="visible"/>
                                      </p:to>
                                    </p:set>
                                    <p:animEffect transition="in" filter="dissolve">
                                      <p:cBhvr>
                                        <p:cTn id="37" dur="2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42" name="Rectangle 2"/>
          <p:cNvSpPr txBox="1">
            <a:spLocks noGrp="1"/>
          </p:cNvSpPr>
          <p:nvPr>
            <p:ph type="title"/>
          </p:nvPr>
        </p:nvSpPr>
        <p:spPr>
          <a:xfrm>
            <a:off x="457200" y="427038"/>
            <a:ext cx="8248650" cy="841376"/>
          </a:xfrm>
          <a:prstGeom prst="rect">
            <a:avLst/>
          </a:prstGeom>
          <a:ln w="9525">
            <a:solidFill>
              <a:srgbClr val="FFFF00"/>
            </a:solidFill>
            <a:miter lim="800000"/>
          </a:ln>
        </p:spPr>
        <p:txBody>
          <a:bodyPr/>
          <a:lstStyle>
            <a:lvl1pPr marL="838200" indent="-838200">
              <a:defRPr sz="4000" b="1">
                <a:solidFill>
                  <a:srgbClr val="FFFF00"/>
                </a:solidFill>
              </a:defRPr>
            </a:lvl1pPr>
          </a:lstStyle>
          <a:p>
            <a:r>
              <a:t>Stem Cell Research</a:t>
            </a:r>
          </a:p>
        </p:txBody>
      </p:sp>
      <p:sp>
        <p:nvSpPr>
          <p:cNvPr id="243" name="Rectangle 3"/>
          <p:cNvSpPr txBox="1">
            <a:spLocks noGrp="1"/>
          </p:cNvSpPr>
          <p:nvPr>
            <p:ph type="body" idx="1"/>
          </p:nvPr>
        </p:nvSpPr>
        <p:spPr>
          <a:xfrm>
            <a:off x="369888" y="1358900"/>
            <a:ext cx="8096251" cy="4889500"/>
          </a:xfrm>
          <a:prstGeom prst="rect">
            <a:avLst/>
          </a:prstGeom>
        </p:spPr>
        <p:txBody>
          <a:bodyPr/>
          <a:lstStyle/>
          <a:p>
            <a:pPr marL="0" indent="0" defTabSz="905255">
              <a:lnSpc>
                <a:spcPct val="80000"/>
              </a:lnSpc>
              <a:spcBef>
                <a:spcPts val="700"/>
              </a:spcBef>
              <a:buSzTx/>
              <a:buNone/>
              <a:defRPr sz="3168">
                <a:solidFill>
                  <a:srgbClr val="FFFF66"/>
                </a:solidFill>
              </a:defRPr>
            </a:pPr>
            <a:r>
              <a:t>Stem Cell Research:</a:t>
            </a:r>
            <a:r>
              <a:rPr b="1">
                <a:solidFill>
                  <a:schemeClr val="accent3">
                    <a:lumOff val="44000"/>
                  </a:schemeClr>
                </a:solidFill>
              </a:rPr>
              <a:t> </a:t>
            </a:r>
            <a:r>
              <a:rPr sz="2772">
                <a:solidFill>
                  <a:schemeClr val="accent3">
                    <a:lumOff val="44000"/>
                  </a:schemeClr>
                </a:solidFill>
              </a:rPr>
              <a:t>Stem cells are master cells that can turn into many different types of specialized cells. </a:t>
            </a:r>
          </a:p>
          <a:p>
            <a:pPr marL="1079705" indent="-509206" defTabSz="905255">
              <a:lnSpc>
                <a:spcPct val="80000"/>
              </a:lnSpc>
              <a:buAutoNum type="arabicPeriod"/>
              <a:defRPr sz="2772">
                <a:solidFill>
                  <a:srgbClr val="FFFF66"/>
                </a:solidFill>
              </a:defRPr>
            </a:pPr>
            <a:r>
              <a:t>Sources of stem cells:</a:t>
            </a:r>
          </a:p>
          <a:p>
            <a:pPr marL="1306019" lvl="1" indent="-339470" defTabSz="905255">
              <a:lnSpc>
                <a:spcPct val="80000"/>
              </a:lnSpc>
              <a:buChar char="-"/>
              <a:defRPr sz="2772">
                <a:solidFill>
                  <a:schemeClr val="accent3">
                    <a:lumOff val="44000"/>
                  </a:schemeClr>
                </a:solidFill>
              </a:defRPr>
            </a:pPr>
            <a:r>
              <a:t>Life threatening sources</a:t>
            </a:r>
            <a:endParaRPr sz="2376"/>
          </a:p>
          <a:p>
            <a:pPr marL="1304448" lvl="1" indent="-339470" defTabSz="905255">
              <a:lnSpc>
                <a:spcPct val="80000"/>
              </a:lnSpc>
              <a:buChar char="-"/>
              <a:defRPr sz="2772">
                <a:solidFill>
                  <a:schemeClr val="accent3">
                    <a:lumOff val="44000"/>
                  </a:schemeClr>
                </a:solidFill>
              </a:defRPr>
            </a:pPr>
            <a:r>
              <a:t>Life honoring sources</a:t>
            </a:r>
            <a:endParaRPr sz="2376"/>
          </a:p>
          <a:p>
            <a:pPr marL="711946" lvl="2" indent="-141447" defTabSz="905255">
              <a:lnSpc>
                <a:spcPct val="80000"/>
              </a:lnSpc>
              <a:spcBef>
                <a:spcPts val="400"/>
              </a:spcBef>
              <a:buSzTx/>
              <a:buNone/>
              <a:defRPr sz="2772">
                <a:solidFill>
                  <a:schemeClr val="accent3">
                    <a:lumOff val="44000"/>
                  </a:schemeClr>
                </a:solidFill>
              </a:defRPr>
            </a:pPr>
            <a:endParaRPr sz="2376"/>
          </a:p>
          <a:p>
            <a:pPr marL="0" lvl="1" indent="570499" defTabSz="905255">
              <a:lnSpc>
                <a:spcPct val="80000"/>
              </a:lnSpc>
              <a:buSzTx/>
              <a:buNone/>
              <a:defRPr sz="2772">
                <a:solidFill>
                  <a:srgbClr val="FFFF66"/>
                </a:solidFill>
              </a:defRPr>
            </a:pPr>
            <a:r>
              <a:t>2. Issues:</a:t>
            </a:r>
            <a:endParaRPr sz="2376"/>
          </a:p>
          <a:p>
            <a:pPr marL="0" lvl="1" indent="570499" defTabSz="905255">
              <a:lnSpc>
                <a:spcPct val="80000"/>
              </a:lnSpc>
              <a:buSzTx/>
              <a:buNone/>
              <a:defRPr sz="2772">
                <a:solidFill>
                  <a:srgbClr val="FFFF66"/>
                </a:solidFill>
              </a:defRPr>
            </a:pPr>
            <a:r>
              <a:t>	 </a:t>
            </a:r>
            <a:r>
              <a:rPr>
                <a:solidFill>
                  <a:schemeClr val="accent3">
                    <a:lumOff val="44000"/>
                  </a:schemeClr>
                </a:solidFill>
              </a:rPr>
              <a:t>- </a:t>
            </a:r>
            <a:r>
              <a:t> </a:t>
            </a:r>
            <a:r>
              <a:rPr>
                <a:solidFill>
                  <a:schemeClr val="accent3">
                    <a:lumOff val="44000"/>
                  </a:schemeClr>
                </a:solidFill>
              </a:rPr>
              <a:t>Problem of semantics</a:t>
            </a:r>
            <a:endParaRPr sz="2376"/>
          </a:p>
          <a:p>
            <a:pPr marL="0" lvl="1" indent="570499" defTabSz="905255">
              <a:lnSpc>
                <a:spcPct val="80000"/>
              </a:lnSpc>
              <a:buSzTx/>
              <a:buNone/>
              <a:defRPr sz="2772">
                <a:solidFill>
                  <a:schemeClr val="accent3">
                    <a:lumOff val="44000"/>
                  </a:schemeClr>
                </a:solidFill>
              </a:defRPr>
            </a:pPr>
            <a:r>
              <a:t>	 -  Embryonic stem cell research is immoral</a:t>
            </a:r>
            <a:endParaRPr sz="2376"/>
          </a:p>
          <a:p>
            <a:pPr marL="0" lvl="2" indent="570499" defTabSz="905255">
              <a:lnSpc>
                <a:spcPct val="80000"/>
              </a:lnSpc>
              <a:buSzTx/>
              <a:buNone/>
              <a:defRPr sz="2772">
                <a:solidFill>
                  <a:schemeClr val="accent3">
                    <a:lumOff val="44000"/>
                  </a:schemeClr>
                </a:solidFill>
              </a:defRPr>
            </a:pPr>
            <a:r>
              <a:t>	 -  Embryonic stem cell research is unethical</a:t>
            </a:r>
            <a:endParaRPr sz="1979"/>
          </a:p>
          <a:p>
            <a:pPr marL="1282446" lvl="2" indent="-711946" defTabSz="905255">
              <a:lnSpc>
                <a:spcPct val="80000"/>
              </a:lnSpc>
              <a:spcBef>
                <a:spcPts val="400"/>
              </a:spcBef>
              <a:buChar char="–"/>
              <a:defRPr sz="2772">
                <a:solidFill>
                  <a:schemeClr val="accent3">
                    <a:lumOff val="44000"/>
                  </a:schemeClr>
                </a:solidFill>
              </a:defRPr>
            </a:pPr>
            <a:endParaRPr sz="1979"/>
          </a:p>
          <a:p>
            <a:pPr marL="528066" indent="-528066" defTabSz="905255">
              <a:lnSpc>
                <a:spcPct val="80000"/>
              </a:lnSpc>
              <a:spcBef>
                <a:spcPts val="100"/>
              </a:spcBef>
              <a:buSzTx/>
              <a:buNone/>
              <a:defRPr sz="693" b="1">
                <a:solidFill>
                  <a:schemeClr val="accent3">
                    <a:lumOff val="44000"/>
                  </a:schemeClr>
                </a:solidFill>
              </a:defRPr>
            </a:pPr>
            <a:r>
              <a:t>	</a:t>
            </a:r>
          </a:p>
        </p:txBody>
      </p:sp>
      <p:sp>
        <p:nvSpPr>
          <p:cNvPr id="4" name="Rectangle 3">
            <a:extLst>
              <a:ext uri="{FF2B5EF4-FFF2-40B4-BE49-F238E27FC236}">
                <a16:creationId xmlns:a16="http://schemas.microsoft.com/office/drawing/2014/main" id="{C392C8B9-8036-4246-AC12-E9A784B27856}"/>
              </a:ext>
            </a:extLst>
          </p:cNvPr>
          <p:cNvSpPr/>
          <p:nvPr/>
        </p:nvSpPr>
        <p:spPr>
          <a:xfrm>
            <a:off x="7122399" y="57706"/>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289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3">
                                            <p:txEl>
                                              <p:pRg st="1" end="1"/>
                                            </p:txEl>
                                          </p:spTgt>
                                        </p:tgtEl>
                                        <p:attrNameLst>
                                          <p:attrName>style.visibility</p:attrName>
                                        </p:attrNameLst>
                                      </p:cBhvr>
                                      <p:to>
                                        <p:strVal val="visible"/>
                                      </p:to>
                                    </p:set>
                                    <p:animEffect transition="in" filter="dissolve">
                                      <p:cBhvr>
                                        <p:cTn id="7" dur="500"/>
                                        <p:tgtEl>
                                          <p:spTgt spid="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43">
                                            <p:txEl>
                                              <p:pRg st="2" end="2"/>
                                            </p:txEl>
                                          </p:spTgt>
                                        </p:tgtEl>
                                        <p:attrNameLst>
                                          <p:attrName>style.visibility</p:attrName>
                                        </p:attrNameLst>
                                      </p:cBhvr>
                                      <p:to>
                                        <p:strVal val="visible"/>
                                      </p:to>
                                    </p:set>
                                    <p:animEffect transition="in" filter="dissolv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243">
                                            <p:txEl>
                                              <p:pRg st="3" end="3"/>
                                            </p:txEl>
                                          </p:spTgt>
                                        </p:tgtEl>
                                        <p:attrNameLst>
                                          <p:attrName>style.visibility</p:attrName>
                                        </p:attrNameLst>
                                      </p:cBhvr>
                                      <p:to>
                                        <p:strVal val="visible"/>
                                      </p:to>
                                    </p:set>
                                    <p:animEffect transition="in" filter="dissolve">
                                      <p:cBhvr>
                                        <p:cTn id="17" dur="500"/>
                                        <p:tgtEl>
                                          <p:spTgt spid="243">
                                            <p:txEl>
                                              <p:pRg st="3" end="3"/>
                                            </p:txEl>
                                          </p:spTgt>
                                        </p:tgtEl>
                                      </p:cBhvr>
                                    </p:animEffect>
                                  </p:childTnLst>
                                </p:cTn>
                              </p:par>
                            </p:childTnLst>
                          </p:cTn>
                        </p:par>
                        <p:par>
                          <p:cTn id="18" fill="hold">
                            <p:stCondLst>
                              <p:cond delay="500"/>
                            </p:stCondLst>
                            <p:childTnLst>
                              <p:par>
                                <p:cTn id="19" presetID="9" presetClass="entr" fill="hold" grpId="1" nodeType="afterEffect">
                                  <p:stCondLst>
                                    <p:cond delay="0"/>
                                  </p:stCondLst>
                                  <p:iterate>
                                    <p:tmAbs val="0"/>
                                  </p:iterate>
                                  <p:childTnLst>
                                    <p:set>
                                      <p:cBhvr>
                                        <p:cTn id="20" fill="hold"/>
                                        <p:tgtEl>
                                          <p:spTgt spid="243">
                                            <p:txEl>
                                              <p:pRg st="4" end="4"/>
                                            </p:txEl>
                                          </p:spTgt>
                                        </p:tgtEl>
                                        <p:attrNameLst>
                                          <p:attrName>style.visibility</p:attrName>
                                        </p:attrNameLst>
                                      </p:cBhvr>
                                      <p:to>
                                        <p:strVal val="visible"/>
                                      </p:to>
                                    </p:set>
                                    <p:animEffect transition="in" filter="dissolve">
                                      <p:cBhvr>
                                        <p:cTn id="21" dur="500"/>
                                        <p:tgtEl>
                                          <p:spTgt spid="24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1" nodeType="clickEffect">
                                  <p:stCondLst>
                                    <p:cond delay="0"/>
                                  </p:stCondLst>
                                  <p:iterate>
                                    <p:tmAbs val="0"/>
                                  </p:iterate>
                                  <p:childTnLst>
                                    <p:set>
                                      <p:cBhvr>
                                        <p:cTn id="25" fill="hold"/>
                                        <p:tgtEl>
                                          <p:spTgt spid="243">
                                            <p:txEl>
                                              <p:pRg st="5" end="5"/>
                                            </p:txEl>
                                          </p:spTgt>
                                        </p:tgtEl>
                                        <p:attrNameLst>
                                          <p:attrName>style.visibility</p:attrName>
                                        </p:attrNameLst>
                                      </p:cBhvr>
                                      <p:to>
                                        <p:strVal val="visible"/>
                                      </p:to>
                                    </p:set>
                                    <p:animEffect transition="in" filter="dissolve">
                                      <p:cBhvr>
                                        <p:cTn id="26" dur="500"/>
                                        <p:tgtEl>
                                          <p:spTgt spid="24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1" nodeType="clickEffect">
                                  <p:stCondLst>
                                    <p:cond delay="0"/>
                                  </p:stCondLst>
                                  <p:iterate>
                                    <p:tmAbs val="0"/>
                                  </p:iterate>
                                  <p:childTnLst>
                                    <p:set>
                                      <p:cBhvr>
                                        <p:cTn id="30" fill="hold"/>
                                        <p:tgtEl>
                                          <p:spTgt spid="243">
                                            <p:txEl>
                                              <p:pRg st="6" end="6"/>
                                            </p:txEl>
                                          </p:spTgt>
                                        </p:tgtEl>
                                        <p:attrNameLst>
                                          <p:attrName>style.visibility</p:attrName>
                                        </p:attrNameLst>
                                      </p:cBhvr>
                                      <p:to>
                                        <p:strVal val="visible"/>
                                      </p:to>
                                    </p:set>
                                    <p:animEffect transition="in" filter="dissolve">
                                      <p:cBhvr>
                                        <p:cTn id="31" dur="500"/>
                                        <p:tgtEl>
                                          <p:spTgt spid="24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1" nodeType="clickEffect">
                                  <p:stCondLst>
                                    <p:cond delay="0"/>
                                  </p:stCondLst>
                                  <p:iterate>
                                    <p:tmAbs val="0"/>
                                  </p:iterate>
                                  <p:childTnLst>
                                    <p:set>
                                      <p:cBhvr>
                                        <p:cTn id="35" fill="hold"/>
                                        <p:tgtEl>
                                          <p:spTgt spid="243">
                                            <p:txEl>
                                              <p:pRg st="7" end="7"/>
                                            </p:txEl>
                                          </p:spTgt>
                                        </p:tgtEl>
                                        <p:attrNameLst>
                                          <p:attrName>style.visibility</p:attrName>
                                        </p:attrNameLst>
                                      </p:cBhvr>
                                      <p:to>
                                        <p:strVal val="visible"/>
                                      </p:to>
                                    </p:set>
                                    <p:animEffect transition="in" filter="dissolve">
                                      <p:cBhvr>
                                        <p:cTn id="36" dur="500"/>
                                        <p:tgtEl>
                                          <p:spTgt spid="24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1" nodeType="clickEffect">
                                  <p:stCondLst>
                                    <p:cond delay="0"/>
                                  </p:stCondLst>
                                  <p:iterate>
                                    <p:tmAbs val="0"/>
                                  </p:iterate>
                                  <p:childTnLst>
                                    <p:set>
                                      <p:cBhvr>
                                        <p:cTn id="40" fill="hold"/>
                                        <p:tgtEl>
                                          <p:spTgt spid="243">
                                            <p:txEl>
                                              <p:pRg st="8" end="8"/>
                                            </p:txEl>
                                          </p:spTgt>
                                        </p:tgtEl>
                                        <p:attrNameLst>
                                          <p:attrName>style.visibility</p:attrName>
                                        </p:attrNameLst>
                                      </p:cBhvr>
                                      <p:to>
                                        <p:strVal val="visible"/>
                                      </p:to>
                                    </p:set>
                                    <p:animEffect transition="in" filter="dissolve">
                                      <p:cBhvr>
                                        <p:cTn id="41" dur="500"/>
                                        <p:tgtEl>
                                          <p:spTgt spid="24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fill="hold" grpId="1" nodeType="clickEffect">
                                  <p:stCondLst>
                                    <p:cond delay="0"/>
                                  </p:stCondLst>
                                  <p:iterate>
                                    <p:tmAbs val="0"/>
                                  </p:iterate>
                                  <p:childTnLst>
                                    <p:set>
                                      <p:cBhvr>
                                        <p:cTn id="45" fill="hold"/>
                                        <p:tgtEl>
                                          <p:spTgt spid="243">
                                            <p:txEl>
                                              <p:pRg st="9" end="9"/>
                                            </p:txEl>
                                          </p:spTgt>
                                        </p:tgtEl>
                                        <p:attrNameLst>
                                          <p:attrName>style.visibility</p:attrName>
                                        </p:attrNameLst>
                                      </p:cBhvr>
                                      <p:to>
                                        <p:strVal val="visible"/>
                                      </p:to>
                                    </p:set>
                                    <p:animEffect transition="in" filter="dissolve">
                                      <p:cBhvr>
                                        <p:cTn id="46" dur="500"/>
                                        <p:tgtEl>
                                          <p:spTgt spid="24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1" nodeType="clickEffect">
                                  <p:stCondLst>
                                    <p:cond delay="0"/>
                                  </p:stCondLst>
                                  <p:iterate>
                                    <p:tmAbs val="0"/>
                                  </p:iterate>
                                  <p:childTnLst>
                                    <p:set>
                                      <p:cBhvr>
                                        <p:cTn id="50" fill="hold"/>
                                        <p:tgtEl>
                                          <p:spTgt spid="243">
                                            <p:txEl>
                                              <p:pRg st="10" end="10"/>
                                            </p:txEl>
                                          </p:spTgt>
                                        </p:tgtEl>
                                        <p:attrNameLst>
                                          <p:attrName>style.visibility</p:attrName>
                                        </p:attrNameLst>
                                      </p:cBhvr>
                                      <p:to>
                                        <p:strVal val="visible"/>
                                      </p:to>
                                    </p:set>
                                    <p:animEffect transition="in" filter="dissolve">
                                      <p:cBhvr>
                                        <p:cTn id="51" dur="500"/>
                                        <p:tgtEl>
                                          <p:spTgt spid="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Footer Placeholder 3"/>
          <p:cNvSpPr txBox="1"/>
          <p:nvPr/>
        </p:nvSpPr>
        <p:spPr>
          <a:xfrm>
            <a:off x="6908800" y="6527800"/>
            <a:ext cx="3238500" cy="332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Comic Sans MS"/>
                <a:ea typeface="Comic Sans MS"/>
                <a:cs typeface="Comic Sans MS"/>
                <a:sym typeface="Comic Sans MS"/>
              </a:defRPr>
            </a:lvl1pPr>
          </a:lstStyle>
          <a:p>
            <a:r>
              <a:t>Anchorsaway©2006</a:t>
            </a:r>
          </a:p>
        </p:txBody>
      </p:sp>
      <p:sp>
        <p:nvSpPr>
          <p:cNvPr id="132" name="Rectangle 2"/>
          <p:cNvSpPr txBox="1">
            <a:spLocks noGrp="1"/>
          </p:cNvSpPr>
          <p:nvPr>
            <p:ph type="title"/>
          </p:nvPr>
        </p:nvSpPr>
        <p:spPr>
          <a:prstGeom prst="rect">
            <a:avLst/>
          </a:prstGeom>
        </p:spPr>
        <p:txBody>
          <a:bodyPr/>
          <a:lstStyle/>
          <a:p>
            <a:endParaRPr/>
          </a:p>
        </p:txBody>
      </p:sp>
      <p:sp>
        <p:nvSpPr>
          <p:cNvPr id="133" name="Rectangle 3"/>
          <p:cNvSpPr txBox="1">
            <a:spLocks noGrp="1"/>
          </p:cNvSpPr>
          <p:nvPr>
            <p:ph type="body" idx="1"/>
          </p:nvPr>
        </p:nvSpPr>
        <p:spPr>
          <a:xfrm>
            <a:off x="457200" y="1600200"/>
            <a:ext cx="8229600" cy="4525963"/>
          </a:xfrm>
          <a:prstGeom prst="rect">
            <a:avLst/>
          </a:prstGeom>
        </p:spPr>
        <p:txBody>
          <a:bodyPr/>
          <a:lstStyle/>
          <a:p>
            <a:endParaRPr/>
          </a:p>
        </p:txBody>
      </p:sp>
      <p:sp>
        <p:nvSpPr>
          <p:cNvPr id="134" name="Text Box 6"/>
          <p:cNvSpPr txBox="1"/>
          <p:nvPr/>
        </p:nvSpPr>
        <p:spPr>
          <a:xfrm>
            <a:off x="2632075" y="5942012"/>
            <a:ext cx="2412130"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800" b="0"/>
            </a:lvl1pPr>
          </a:lstStyle>
          <a:p>
            <a:r>
              <a:t>Written by Tim Hughes</a:t>
            </a:r>
          </a:p>
        </p:txBody>
      </p:sp>
      <p:pic>
        <p:nvPicPr>
          <p:cNvPr id="135" name="Picture 7" descr="Picture 7"/>
          <p:cNvPicPr>
            <a:picLocks noChangeAspect="1"/>
          </p:cNvPicPr>
          <p:nvPr/>
        </p:nvPicPr>
        <p:blipFill>
          <a:blip r:embed="rId2">
            <a:extLst/>
          </a:blip>
          <a:stretch>
            <a:fillRect/>
          </a:stretch>
        </p:blipFill>
        <p:spPr>
          <a:xfrm>
            <a:off x="0" y="0"/>
            <a:ext cx="9194800" cy="6896100"/>
          </a:xfrm>
          <a:prstGeom prst="rect">
            <a:avLst/>
          </a:prstGeom>
          <a:ln w="12700">
            <a:miter lim="400000"/>
          </a:ln>
        </p:spPr>
      </p:pic>
      <p:sp>
        <p:nvSpPr>
          <p:cNvPr id="136" name="Text Box 9"/>
          <p:cNvSpPr txBox="1"/>
          <p:nvPr/>
        </p:nvSpPr>
        <p:spPr>
          <a:xfrm>
            <a:off x="3032124" y="1878013"/>
            <a:ext cx="2995301"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Write the words for the song here!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45" name="Rectangle 2"/>
          <p:cNvSpPr txBox="1">
            <a:spLocks noGrp="1"/>
          </p:cNvSpPr>
          <p:nvPr>
            <p:ph type="title"/>
          </p:nvPr>
        </p:nvSpPr>
        <p:spPr>
          <a:xfrm>
            <a:off x="485775" y="407988"/>
            <a:ext cx="8248650" cy="841376"/>
          </a:xfrm>
          <a:prstGeom prst="rect">
            <a:avLst/>
          </a:prstGeom>
          <a:ln w="9525">
            <a:solidFill>
              <a:srgbClr val="FFFF00"/>
            </a:solidFill>
            <a:miter lim="800000"/>
          </a:ln>
        </p:spPr>
        <p:txBody>
          <a:bodyPr/>
          <a:lstStyle>
            <a:lvl1pPr marL="838200" indent="-838200">
              <a:defRPr sz="4000" b="1">
                <a:solidFill>
                  <a:srgbClr val="FFFF00"/>
                </a:solidFill>
              </a:defRPr>
            </a:lvl1pPr>
          </a:lstStyle>
          <a:p>
            <a:r>
              <a:t>Stem Cell Research</a:t>
            </a:r>
          </a:p>
        </p:txBody>
      </p:sp>
      <p:sp>
        <p:nvSpPr>
          <p:cNvPr id="246" name="Rectangle 3"/>
          <p:cNvSpPr txBox="1">
            <a:spLocks noGrp="1"/>
          </p:cNvSpPr>
          <p:nvPr>
            <p:ph type="body" idx="1"/>
          </p:nvPr>
        </p:nvSpPr>
        <p:spPr>
          <a:xfrm>
            <a:off x="369888" y="1358900"/>
            <a:ext cx="8096251" cy="4889500"/>
          </a:xfrm>
          <a:prstGeom prst="rect">
            <a:avLst/>
          </a:prstGeom>
        </p:spPr>
        <p:txBody>
          <a:bodyPr/>
          <a:lstStyle/>
          <a:p>
            <a:pPr marL="533400" indent="-533400">
              <a:lnSpc>
                <a:spcPct val="80000"/>
              </a:lnSpc>
              <a:spcBef>
                <a:spcPts val="700"/>
              </a:spcBef>
              <a:buSzTx/>
              <a:buNone/>
              <a:defRPr sz="3200" b="1">
                <a:solidFill>
                  <a:srgbClr val="FFFF00"/>
                </a:solidFill>
              </a:defRPr>
            </a:pPr>
            <a:r>
              <a:t>	</a:t>
            </a:r>
            <a:r>
              <a:rPr b="0">
                <a:solidFill>
                  <a:srgbClr val="FFFF66"/>
                </a:solidFill>
              </a:rPr>
              <a:t>3. </a:t>
            </a:r>
            <a:r>
              <a:t> </a:t>
            </a:r>
            <a:r>
              <a:rPr b="0">
                <a:solidFill>
                  <a:srgbClr val="FFFF66"/>
                </a:solidFill>
              </a:rPr>
              <a:t>Scripture: </a:t>
            </a:r>
          </a:p>
          <a:p>
            <a:pPr marL="1371600" indent="-338137">
              <a:lnSpc>
                <a:spcPct val="80000"/>
              </a:lnSpc>
              <a:buChar char="-"/>
              <a:defRPr>
                <a:solidFill>
                  <a:schemeClr val="accent3">
                    <a:lumOff val="44000"/>
                  </a:schemeClr>
                </a:solidFill>
              </a:defRPr>
            </a:pPr>
            <a:r>
              <a:t>Genesis 1:26</a:t>
            </a:r>
          </a:p>
          <a:p>
            <a:pPr marL="1371600" indent="-338137">
              <a:lnSpc>
                <a:spcPct val="80000"/>
              </a:lnSpc>
              <a:buChar char="-"/>
              <a:defRPr>
                <a:solidFill>
                  <a:schemeClr val="accent3">
                    <a:lumOff val="44000"/>
                  </a:schemeClr>
                </a:solidFill>
              </a:defRPr>
            </a:pPr>
            <a:r>
              <a:t>Genesis 9:5-7</a:t>
            </a:r>
          </a:p>
          <a:p>
            <a:pPr marL="1371600" indent="-338137">
              <a:lnSpc>
                <a:spcPct val="80000"/>
              </a:lnSpc>
              <a:buChar char="-"/>
              <a:defRPr>
                <a:solidFill>
                  <a:schemeClr val="accent3">
                    <a:lumOff val="44000"/>
                  </a:schemeClr>
                </a:solidFill>
              </a:defRPr>
            </a:pPr>
            <a:r>
              <a:t>Deuteronomy 5:17</a:t>
            </a:r>
          </a:p>
          <a:p>
            <a:pPr marL="1371600" indent="-338137">
              <a:lnSpc>
                <a:spcPct val="80000"/>
              </a:lnSpc>
              <a:buChar char="-"/>
              <a:defRPr>
                <a:solidFill>
                  <a:schemeClr val="accent3">
                    <a:lumOff val="44000"/>
                  </a:schemeClr>
                </a:solidFill>
              </a:defRPr>
            </a:pPr>
            <a:r>
              <a:t>Jeremiah 10:23</a:t>
            </a:r>
          </a:p>
          <a:p>
            <a:pPr marL="533400" indent="-533400">
              <a:lnSpc>
                <a:spcPct val="80000"/>
              </a:lnSpc>
              <a:spcBef>
                <a:spcPts val="100"/>
              </a:spcBef>
              <a:buSzTx/>
              <a:buNone/>
              <a:defRPr sz="700" b="1">
                <a:solidFill>
                  <a:schemeClr val="accent3">
                    <a:lumOff val="44000"/>
                  </a:schemeClr>
                </a:solidFill>
              </a:defRPr>
            </a:pPr>
            <a:r>
              <a:t>	</a:t>
            </a:r>
          </a:p>
        </p:txBody>
      </p:sp>
      <p:sp>
        <p:nvSpPr>
          <p:cNvPr id="4" name="Rectangle 3">
            <a:extLst>
              <a:ext uri="{FF2B5EF4-FFF2-40B4-BE49-F238E27FC236}">
                <a16:creationId xmlns:a16="http://schemas.microsoft.com/office/drawing/2014/main" id="{9EBFCB6B-FECC-4E5B-A615-BAD8C2E84B8B}"/>
              </a:ext>
            </a:extLst>
          </p:cNvPr>
          <p:cNvSpPr/>
          <p:nvPr/>
        </p:nvSpPr>
        <p:spPr>
          <a:xfrm>
            <a:off x="7122399" y="38656"/>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290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6">
                                            <p:txEl>
                                              <p:pRg st="1" end="1"/>
                                            </p:txEl>
                                          </p:spTgt>
                                        </p:tgtEl>
                                        <p:attrNameLst>
                                          <p:attrName>style.visibility</p:attrName>
                                        </p:attrNameLst>
                                      </p:cBhvr>
                                      <p:to>
                                        <p:strVal val="visible"/>
                                      </p:to>
                                    </p:set>
                                    <p:animEffect transition="in" filter="dissolve">
                                      <p:cBhvr>
                                        <p:cTn id="7" dur="500"/>
                                        <p:tgtEl>
                                          <p:spTgt spid="2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46">
                                            <p:txEl>
                                              <p:pRg st="2" end="2"/>
                                            </p:txEl>
                                          </p:spTgt>
                                        </p:tgtEl>
                                        <p:attrNameLst>
                                          <p:attrName>style.visibility</p:attrName>
                                        </p:attrNameLst>
                                      </p:cBhvr>
                                      <p:to>
                                        <p:strVal val="visible"/>
                                      </p:to>
                                    </p:set>
                                    <p:animEffect transition="in" filter="dissolve">
                                      <p:cBhvr>
                                        <p:cTn id="12" dur="500"/>
                                        <p:tgtEl>
                                          <p:spTgt spid="2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246">
                                            <p:txEl>
                                              <p:pRg st="3" end="3"/>
                                            </p:txEl>
                                          </p:spTgt>
                                        </p:tgtEl>
                                        <p:attrNameLst>
                                          <p:attrName>style.visibility</p:attrName>
                                        </p:attrNameLst>
                                      </p:cBhvr>
                                      <p:to>
                                        <p:strVal val="visible"/>
                                      </p:to>
                                    </p:set>
                                    <p:animEffect transition="in" filter="dissolve">
                                      <p:cBhvr>
                                        <p:cTn id="17" dur="500"/>
                                        <p:tgtEl>
                                          <p:spTgt spid="2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246">
                                            <p:txEl>
                                              <p:pRg st="4" end="4"/>
                                            </p:txEl>
                                          </p:spTgt>
                                        </p:tgtEl>
                                        <p:attrNameLst>
                                          <p:attrName>style.visibility</p:attrName>
                                        </p:attrNameLst>
                                      </p:cBhvr>
                                      <p:to>
                                        <p:strVal val="visible"/>
                                      </p:to>
                                    </p:set>
                                    <p:animEffect transition="in" filter="dissolve">
                                      <p:cBhvr>
                                        <p:cTn id="22" dur="500"/>
                                        <p:tgtEl>
                                          <p:spTgt spid="24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1" nodeType="clickEffect">
                                  <p:stCondLst>
                                    <p:cond delay="0"/>
                                  </p:stCondLst>
                                  <p:iterate>
                                    <p:tmAbs val="0"/>
                                  </p:iterate>
                                  <p:childTnLst>
                                    <p:set>
                                      <p:cBhvr>
                                        <p:cTn id="26" fill="hold"/>
                                        <p:tgtEl>
                                          <p:spTgt spid="246">
                                            <p:txEl>
                                              <p:pRg st="5" end="5"/>
                                            </p:txEl>
                                          </p:spTgt>
                                        </p:tgtEl>
                                        <p:attrNameLst>
                                          <p:attrName>style.visibility</p:attrName>
                                        </p:attrNameLst>
                                      </p:cBhvr>
                                      <p:to>
                                        <p:strVal val="visible"/>
                                      </p:to>
                                    </p:set>
                                    <p:animEffect transition="in" filter="dissolve">
                                      <p:cBhvr>
                                        <p:cTn id="27" dur="500"/>
                                        <p:tgtEl>
                                          <p:spTgt spid="2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48" name="Rectangle 2"/>
          <p:cNvSpPr txBox="1">
            <a:spLocks noGrp="1"/>
          </p:cNvSpPr>
          <p:nvPr>
            <p:ph type="title"/>
          </p:nvPr>
        </p:nvSpPr>
        <p:spPr>
          <a:xfrm>
            <a:off x="466725" y="427038"/>
            <a:ext cx="8248650" cy="841376"/>
          </a:xfrm>
          <a:prstGeom prst="rect">
            <a:avLst/>
          </a:prstGeom>
          <a:ln w="9525">
            <a:solidFill>
              <a:srgbClr val="FFFF00"/>
            </a:solidFill>
            <a:miter lim="800000"/>
          </a:ln>
        </p:spPr>
        <p:txBody>
          <a:bodyPr/>
          <a:lstStyle>
            <a:lvl1pPr marL="838200" indent="-838200">
              <a:defRPr sz="4000" b="1">
                <a:solidFill>
                  <a:srgbClr val="FFFF00"/>
                </a:solidFill>
              </a:defRPr>
            </a:lvl1pPr>
          </a:lstStyle>
          <a:p>
            <a:r>
              <a:t>Bioethical Issues:</a:t>
            </a:r>
          </a:p>
        </p:txBody>
      </p:sp>
      <p:sp>
        <p:nvSpPr>
          <p:cNvPr id="249" name="Rectangle 3"/>
          <p:cNvSpPr txBox="1">
            <a:spLocks noGrp="1"/>
          </p:cNvSpPr>
          <p:nvPr>
            <p:ph type="body" idx="1"/>
          </p:nvPr>
        </p:nvSpPr>
        <p:spPr>
          <a:xfrm>
            <a:off x="386820" y="1511300"/>
            <a:ext cx="8587845" cy="4889501"/>
          </a:xfrm>
          <a:prstGeom prst="rect">
            <a:avLst/>
          </a:prstGeom>
        </p:spPr>
        <p:txBody>
          <a:bodyPr>
            <a:normAutofit lnSpcReduction="10000"/>
          </a:bodyPr>
          <a:lstStyle/>
          <a:p>
            <a:pPr marL="0" indent="0" defTabSz="868680">
              <a:lnSpc>
                <a:spcPct val="90000"/>
              </a:lnSpc>
              <a:buSzTx/>
              <a:buNone/>
              <a:defRPr sz="2660" b="1">
                <a:solidFill>
                  <a:srgbClr val="FFFF66"/>
                </a:solidFill>
              </a:defRPr>
            </a:pPr>
            <a:r>
              <a:t>Physician-Assisted Suicide (PAS), and Decisions Regarding the End of Life. (Euthanasia):</a:t>
            </a:r>
          </a:p>
          <a:p>
            <a:pPr marL="506729" indent="-506729" defTabSz="868680">
              <a:lnSpc>
                <a:spcPct val="90000"/>
              </a:lnSpc>
              <a:spcBef>
                <a:spcPts val="400"/>
              </a:spcBef>
              <a:buSzTx/>
              <a:buNone/>
              <a:defRPr sz="1710" b="1">
                <a:solidFill>
                  <a:schemeClr val="accent3">
                    <a:lumOff val="44000"/>
                  </a:schemeClr>
                </a:solidFill>
              </a:defRPr>
            </a:pPr>
            <a:r>
              <a:t> 		</a:t>
            </a:r>
          </a:p>
          <a:p>
            <a:pPr marL="868680" lvl="1" indent="-434340" defTabSz="868680">
              <a:lnSpc>
                <a:spcPct val="90000"/>
              </a:lnSpc>
              <a:defRPr sz="2660">
                <a:solidFill>
                  <a:srgbClr val="FFFF66"/>
                </a:solidFill>
              </a:defRPr>
            </a:pPr>
            <a:r>
              <a:t>Physician-Assisted Suicide</a:t>
            </a:r>
            <a:r>
              <a:rPr>
                <a:solidFill>
                  <a:schemeClr val="accent3">
                    <a:lumOff val="44000"/>
                  </a:schemeClr>
                </a:solidFill>
              </a:rPr>
              <a:t>:  </a:t>
            </a:r>
            <a:r>
              <a:rPr sz="2280" b="1">
                <a:solidFill>
                  <a:schemeClr val="accent3">
                    <a:lumOff val="44000"/>
                  </a:schemeClr>
                </a:solidFill>
              </a:rPr>
              <a:t>The physician lends expertise, the person does the act.</a:t>
            </a:r>
            <a:r>
              <a:rPr sz="2280">
                <a:solidFill>
                  <a:srgbClr val="000000"/>
                </a:solidFill>
              </a:rPr>
              <a:t> </a:t>
            </a:r>
            <a:endParaRPr sz="2280" b="1">
              <a:solidFill>
                <a:schemeClr val="accent3">
                  <a:lumOff val="44000"/>
                </a:schemeClr>
              </a:solidFill>
            </a:endParaRPr>
          </a:p>
          <a:p>
            <a:pPr marL="434340" lvl="1" indent="0" defTabSz="868680">
              <a:lnSpc>
                <a:spcPct val="90000"/>
              </a:lnSpc>
              <a:spcBef>
                <a:spcPts val="500"/>
              </a:spcBef>
              <a:buSzTx/>
              <a:buNone/>
              <a:defRPr sz="1710" b="1">
                <a:solidFill>
                  <a:schemeClr val="accent3">
                    <a:lumOff val="44000"/>
                  </a:schemeClr>
                </a:solidFill>
              </a:defRPr>
            </a:pPr>
            <a:endParaRPr sz="2280" b="1">
              <a:solidFill>
                <a:schemeClr val="accent3">
                  <a:lumOff val="44000"/>
                </a:schemeClr>
              </a:solidFill>
            </a:endParaRPr>
          </a:p>
          <a:p>
            <a:pPr marL="868680" lvl="1" indent="-434340" defTabSz="868680">
              <a:lnSpc>
                <a:spcPct val="90000"/>
              </a:lnSpc>
              <a:defRPr sz="2660">
                <a:solidFill>
                  <a:srgbClr val="FFFF66"/>
                </a:solidFill>
              </a:defRPr>
            </a:pPr>
            <a:r>
              <a:t>Euthanasia </a:t>
            </a:r>
            <a:r>
              <a:rPr sz="2280" b="1">
                <a:solidFill>
                  <a:schemeClr val="accent3">
                    <a:lumOff val="44000"/>
                  </a:schemeClr>
                </a:solidFill>
              </a:rPr>
              <a:t>– occurs when another person, out of compassion, does an action with the intention of ending the life of a suffering patient, either with or without the patient’s request.</a:t>
            </a:r>
            <a:endParaRPr sz="2280"/>
          </a:p>
          <a:p>
            <a:pPr marL="868680" lvl="1" indent="-434340" defTabSz="868680">
              <a:lnSpc>
                <a:spcPct val="90000"/>
              </a:lnSpc>
              <a:spcBef>
                <a:spcPts val="500"/>
              </a:spcBef>
              <a:defRPr sz="1710" b="1">
                <a:solidFill>
                  <a:schemeClr val="accent3">
                    <a:lumOff val="44000"/>
                  </a:schemeClr>
                </a:solidFill>
              </a:defRPr>
            </a:pPr>
            <a:endParaRPr sz="2280"/>
          </a:p>
          <a:p>
            <a:pPr marL="0" lvl="1" indent="0" defTabSz="868680">
              <a:lnSpc>
                <a:spcPct val="90000"/>
              </a:lnSpc>
              <a:buSzTx/>
              <a:buNone/>
              <a:defRPr sz="2660" b="1">
                <a:solidFill>
                  <a:srgbClr val="FFFF00"/>
                </a:solidFill>
              </a:defRPr>
            </a:pPr>
            <a:r>
              <a:t>How does this issue conflict with the Christian worldview?</a:t>
            </a:r>
            <a:endParaRPr sz="2280"/>
          </a:p>
          <a:p>
            <a:pPr marL="506729" indent="-506729" defTabSz="868680">
              <a:lnSpc>
                <a:spcPct val="90000"/>
              </a:lnSpc>
              <a:spcBef>
                <a:spcPts val="400"/>
              </a:spcBef>
              <a:buSzTx/>
              <a:buNone/>
              <a:defRPr sz="1710" b="1">
                <a:solidFill>
                  <a:schemeClr val="accent3">
                    <a:lumOff val="44000"/>
                  </a:schemeClr>
                </a:solidFill>
              </a:defRPr>
            </a:pPr>
            <a: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49">
                                            <p:txEl>
                                              <p:pRg st="2" end="2"/>
                                            </p:txEl>
                                          </p:spTgt>
                                        </p:tgtEl>
                                        <p:attrNameLst>
                                          <p:attrName>style.visibility</p:attrName>
                                        </p:attrNameLst>
                                      </p:cBhvr>
                                      <p:to>
                                        <p:strVal val="visible"/>
                                      </p:to>
                                    </p:set>
                                    <p:animEffect transition="in" filter="box(out)">
                                      <p:cBhvr>
                                        <p:cTn id="7" dur="500"/>
                                        <p:tgtEl>
                                          <p:spTgt spid="249">
                                            <p:txEl>
                                              <p:pRg st="2" end="2"/>
                                            </p:txEl>
                                          </p:spTgt>
                                        </p:tgtEl>
                                      </p:cBhvr>
                                    </p:animEffect>
                                  </p:childTnLst>
                                </p:cTn>
                              </p:par>
                            </p:childTnLst>
                          </p:cTn>
                        </p:par>
                        <p:par>
                          <p:cTn id="8" fill="hold">
                            <p:stCondLst>
                              <p:cond delay="500"/>
                            </p:stCondLst>
                            <p:childTnLst>
                              <p:par>
                                <p:cTn id="9" presetID="4" presetClass="entr" presetSubtype="32" fill="hold" grpId="1" nodeType="afterEffect">
                                  <p:stCondLst>
                                    <p:cond delay="0"/>
                                  </p:stCondLst>
                                  <p:iterate>
                                    <p:tmAbs val="0"/>
                                  </p:iterate>
                                  <p:childTnLst>
                                    <p:set>
                                      <p:cBhvr>
                                        <p:cTn id="10" fill="hold"/>
                                        <p:tgtEl>
                                          <p:spTgt spid="249">
                                            <p:txEl>
                                              <p:pRg st="3" end="3"/>
                                            </p:txEl>
                                          </p:spTgt>
                                        </p:tgtEl>
                                        <p:attrNameLst>
                                          <p:attrName>style.visibility</p:attrName>
                                        </p:attrNameLst>
                                      </p:cBhvr>
                                      <p:to>
                                        <p:strVal val="visible"/>
                                      </p:to>
                                    </p:set>
                                    <p:animEffect transition="in" filter="box(out)">
                                      <p:cBhvr>
                                        <p:cTn id="11" dur="500"/>
                                        <p:tgtEl>
                                          <p:spTgt spid="24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1" nodeType="clickEffect">
                                  <p:stCondLst>
                                    <p:cond delay="0"/>
                                  </p:stCondLst>
                                  <p:iterate>
                                    <p:tmAbs val="0"/>
                                  </p:iterate>
                                  <p:childTnLst>
                                    <p:set>
                                      <p:cBhvr>
                                        <p:cTn id="15" fill="hold"/>
                                        <p:tgtEl>
                                          <p:spTgt spid="249">
                                            <p:txEl>
                                              <p:pRg st="4" end="4"/>
                                            </p:txEl>
                                          </p:spTgt>
                                        </p:tgtEl>
                                        <p:attrNameLst>
                                          <p:attrName>style.visibility</p:attrName>
                                        </p:attrNameLst>
                                      </p:cBhvr>
                                      <p:to>
                                        <p:strVal val="visible"/>
                                      </p:to>
                                    </p:set>
                                    <p:animEffect transition="in" filter="box(out)">
                                      <p:cBhvr>
                                        <p:cTn id="16" dur="500"/>
                                        <p:tgtEl>
                                          <p:spTgt spid="249">
                                            <p:txEl>
                                              <p:pRg st="4" end="4"/>
                                            </p:txEl>
                                          </p:spTgt>
                                        </p:tgtEl>
                                      </p:cBhvr>
                                    </p:animEffect>
                                  </p:childTnLst>
                                </p:cTn>
                              </p:par>
                            </p:childTnLst>
                          </p:cTn>
                        </p:par>
                        <p:par>
                          <p:cTn id="17" fill="hold">
                            <p:stCondLst>
                              <p:cond delay="500"/>
                            </p:stCondLst>
                            <p:childTnLst>
                              <p:par>
                                <p:cTn id="18" presetID="4" presetClass="entr" presetSubtype="32" fill="hold" grpId="1" nodeType="afterEffect">
                                  <p:stCondLst>
                                    <p:cond delay="0"/>
                                  </p:stCondLst>
                                  <p:iterate>
                                    <p:tmAbs val="0"/>
                                  </p:iterate>
                                  <p:childTnLst>
                                    <p:set>
                                      <p:cBhvr>
                                        <p:cTn id="19" fill="hold"/>
                                        <p:tgtEl>
                                          <p:spTgt spid="249">
                                            <p:txEl>
                                              <p:pRg st="5" end="5"/>
                                            </p:txEl>
                                          </p:spTgt>
                                        </p:tgtEl>
                                        <p:attrNameLst>
                                          <p:attrName>style.visibility</p:attrName>
                                        </p:attrNameLst>
                                      </p:cBhvr>
                                      <p:to>
                                        <p:strVal val="visible"/>
                                      </p:to>
                                    </p:set>
                                    <p:animEffect transition="in" filter="box(out)">
                                      <p:cBhvr>
                                        <p:cTn id="20" dur="500"/>
                                        <p:tgtEl>
                                          <p:spTgt spid="24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1" nodeType="clickEffect">
                                  <p:stCondLst>
                                    <p:cond delay="0"/>
                                  </p:stCondLst>
                                  <p:iterate>
                                    <p:tmAbs val="0"/>
                                  </p:iterate>
                                  <p:childTnLst>
                                    <p:set>
                                      <p:cBhvr>
                                        <p:cTn id="24" fill="hold"/>
                                        <p:tgtEl>
                                          <p:spTgt spid="249">
                                            <p:txEl>
                                              <p:pRg st="6" end="6"/>
                                            </p:txEl>
                                          </p:spTgt>
                                        </p:tgtEl>
                                        <p:attrNameLst>
                                          <p:attrName>style.visibility</p:attrName>
                                        </p:attrNameLst>
                                      </p:cBhvr>
                                      <p:to>
                                        <p:strVal val="visible"/>
                                      </p:to>
                                    </p:set>
                                    <p:animEffect transition="in" filter="box(out)">
                                      <p:cBhvr>
                                        <p:cTn id="25" dur="500"/>
                                        <p:tgtEl>
                                          <p:spTgt spid="24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1" nodeType="clickEffect">
                                  <p:stCondLst>
                                    <p:cond delay="0"/>
                                  </p:stCondLst>
                                  <p:iterate>
                                    <p:tmAbs val="0"/>
                                  </p:iterate>
                                  <p:childTnLst>
                                    <p:set>
                                      <p:cBhvr>
                                        <p:cTn id="29" fill="hold"/>
                                        <p:tgtEl>
                                          <p:spTgt spid="249">
                                            <p:txEl>
                                              <p:pRg st="7" end="7"/>
                                            </p:txEl>
                                          </p:spTgt>
                                        </p:tgtEl>
                                        <p:attrNameLst>
                                          <p:attrName>style.visibility</p:attrName>
                                        </p:attrNameLst>
                                      </p:cBhvr>
                                      <p:to>
                                        <p:strVal val="visible"/>
                                      </p:to>
                                    </p:set>
                                    <p:animEffect transition="in" filter="box(out)">
                                      <p:cBhvr>
                                        <p:cTn id="30" dur="500"/>
                                        <p:tgtEl>
                                          <p:spTgt spid="2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51" name="Rectangle 2"/>
          <p:cNvSpPr txBox="1">
            <a:spLocks noGrp="1"/>
          </p:cNvSpPr>
          <p:nvPr>
            <p:ph type="title"/>
          </p:nvPr>
        </p:nvSpPr>
        <p:spPr>
          <a:xfrm>
            <a:off x="495300" y="446088"/>
            <a:ext cx="8248650" cy="1503363"/>
          </a:xfrm>
          <a:prstGeom prst="rect">
            <a:avLst/>
          </a:prstGeom>
          <a:ln w="9525">
            <a:solidFill>
              <a:srgbClr val="FFFF00"/>
            </a:solidFill>
            <a:miter lim="800000"/>
          </a:ln>
        </p:spPr>
        <p:txBody>
          <a:bodyPr>
            <a:normAutofit fontScale="90000"/>
          </a:bodyPr>
          <a:lstStyle>
            <a:lvl1pPr marL="821436" indent="-821436" algn="l" defTabSz="896111">
              <a:defRPr sz="3136">
                <a:solidFill>
                  <a:srgbClr val="FFFF66"/>
                </a:solidFill>
              </a:defRPr>
            </a:lvl1pPr>
          </a:lstStyle>
          <a:p>
            <a:r>
              <a:t>Physician-Assisted Suicide (PAS), and Decisions Regarding the End of Life. (Euthanasia)</a:t>
            </a:r>
          </a:p>
        </p:txBody>
      </p:sp>
      <p:sp>
        <p:nvSpPr>
          <p:cNvPr id="252" name="Rectangle 3"/>
          <p:cNvSpPr txBox="1">
            <a:spLocks noGrp="1"/>
          </p:cNvSpPr>
          <p:nvPr>
            <p:ph type="body" idx="1"/>
          </p:nvPr>
        </p:nvSpPr>
        <p:spPr>
          <a:xfrm>
            <a:off x="369888" y="1511300"/>
            <a:ext cx="8096251" cy="4525963"/>
          </a:xfrm>
          <a:prstGeom prst="rect">
            <a:avLst/>
          </a:prstGeom>
        </p:spPr>
        <p:txBody>
          <a:bodyPr/>
          <a:lstStyle/>
          <a:p>
            <a:pPr marL="0" indent="0">
              <a:buSzTx/>
              <a:buNone/>
              <a:defRPr sz="2400">
                <a:solidFill>
                  <a:srgbClr val="FFFF66"/>
                </a:solidFill>
              </a:defRPr>
            </a:pPr>
            <a:endParaRPr/>
          </a:p>
          <a:p>
            <a:pPr marL="533400" indent="-533400">
              <a:spcBef>
                <a:spcPts val="700"/>
              </a:spcBef>
              <a:buSzTx/>
              <a:buNone/>
              <a:defRPr sz="2400">
                <a:solidFill>
                  <a:srgbClr val="FFFF66"/>
                </a:solidFill>
              </a:defRPr>
            </a:pPr>
            <a:r>
              <a:t>	</a:t>
            </a:r>
            <a:r>
              <a:rPr sz="3200"/>
              <a:t>Scripture:</a:t>
            </a:r>
          </a:p>
          <a:p>
            <a:pPr marL="1427162">
              <a:spcBef>
                <a:spcPts val="500"/>
              </a:spcBef>
              <a:defRPr sz="2400">
                <a:solidFill>
                  <a:schemeClr val="accent3">
                    <a:lumOff val="44000"/>
                  </a:schemeClr>
                </a:solidFill>
              </a:defRPr>
            </a:pPr>
            <a:r>
              <a:t>1 John 4:9-10</a:t>
            </a:r>
          </a:p>
          <a:p>
            <a:pPr marL="1427162">
              <a:spcBef>
                <a:spcPts val="500"/>
              </a:spcBef>
              <a:defRPr sz="2400">
                <a:solidFill>
                  <a:schemeClr val="accent3">
                    <a:lumOff val="44000"/>
                  </a:schemeClr>
                </a:solidFill>
              </a:defRPr>
            </a:pPr>
            <a:r>
              <a:t>1 Corinthians 6:19</a:t>
            </a:r>
          </a:p>
          <a:p>
            <a:pPr marL="1427162">
              <a:spcBef>
                <a:spcPts val="500"/>
              </a:spcBef>
              <a:defRPr sz="2400">
                <a:solidFill>
                  <a:schemeClr val="accent3">
                    <a:lumOff val="44000"/>
                  </a:schemeClr>
                </a:solidFill>
              </a:defRPr>
            </a:pPr>
            <a:r>
              <a:t>Romans 8:35-39</a:t>
            </a:r>
          </a:p>
          <a:p>
            <a:pPr marL="1427162">
              <a:spcBef>
                <a:spcPts val="500"/>
              </a:spcBef>
              <a:defRPr sz="2400">
                <a:solidFill>
                  <a:schemeClr val="accent3">
                    <a:lumOff val="44000"/>
                  </a:schemeClr>
                </a:solidFill>
              </a:defRPr>
            </a:pPr>
            <a:r>
              <a:t>John 3:16</a:t>
            </a:r>
            <a:endParaRPr>
              <a:solidFill>
                <a:srgbClr val="FFFF66"/>
              </a:solidFill>
            </a:endParaRPr>
          </a:p>
          <a:p>
            <a:pPr marL="533400" indent="-533400">
              <a:buSzTx/>
              <a:buNone/>
              <a:defRPr b="1">
                <a:solidFill>
                  <a:srgbClr val="FFFF66"/>
                </a:solidFill>
              </a:defRPr>
            </a:pPr>
            <a:r>
              <a:t>	</a:t>
            </a:r>
          </a:p>
          <a:p>
            <a:pPr marL="533400" indent="-533400">
              <a:spcBef>
                <a:spcPts val="500"/>
              </a:spcBef>
              <a:buSzTx/>
              <a:buNone/>
              <a:defRPr sz="2400" b="1">
                <a:solidFill>
                  <a:schemeClr val="accent3">
                    <a:lumOff val="44000"/>
                  </a:schemeClr>
                </a:solidFill>
              </a:defRPr>
            </a:pPr>
            <a:r>
              <a:t>	</a:t>
            </a:r>
          </a:p>
        </p:txBody>
      </p:sp>
      <p:sp>
        <p:nvSpPr>
          <p:cNvPr id="4" name="Rectangle 3">
            <a:extLst>
              <a:ext uri="{FF2B5EF4-FFF2-40B4-BE49-F238E27FC236}">
                <a16:creationId xmlns:a16="http://schemas.microsoft.com/office/drawing/2014/main" id="{6A3D1556-CBBC-4FE4-A65F-2F4DE6ADD23B}"/>
              </a:ext>
            </a:extLst>
          </p:cNvPr>
          <p:cNvSpPr/>
          <p:nvPr/>
        </p:nvSpPr>
        <p:spPr>
          <a:xfrm>
            <a:off x="7160499" y="76756"/>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291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52">
                                            <p:txEl>
                                              <p:pRg st="2" end="2"/>
                                            </p:txEl>
                                          </p:spTgt>
                                        </p:tgtEl>
                                        <p:attrNameLst>
                                          <p:attrName>style.visibility</p:attrName>
                                        </p:attrNameLst>
                                      </p:cBhvr>
                                      <p:to>
                                        <p:strVal val="visible"/>
                                      </p:to>
                                    </p:set>
                                    <p:animEffect transition="in" filter="box(out)">
                                      <p:cBhvr>
                                        <p:cTn id="7" dur="500"/>
                                        <p:tgtEl>
                                          <p:spTgt spid="25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1" nodeType="clickEffect">
                                  <p:stCondLst>
                                    <p:cond delay="0"/>
                                  </p:stCondLst>
                                  <p:iterate>
                                    <p:tmAbs val="0"/>
                                  </p:iterate>
                                  <p:childTnLst>
                                    <p:set>
                                      <p:cBhvr>
                                        <p:cTn id="11" fill="hold"/>
                                        <p:tgtEl>
                                          <p:spTgt spid="252">
                                            <p:txEl>
                                              <p:pRg st="3" end="3"/>
                                            </p:txEl>
                                          </p:spTgt>
                                        </p:tgtEl>
                                        <p:attrNameLst>
                                          <p:attrName>style.visibility</p:attrName>
                                        </p:attrNameLst>
                                      </p:cBhvr>
                                      <p:to>
                                        <p:strVal val="visible"/>
                                      </p:to>
                                    </p:set>
                                    <p:animEffect transition="in" filter="box(out)">
                                      <p:cBhvr>
                                        <p:cTn id="12" dur="500"/>
                                        <p:tgtEl>
                                          <p:spTgt spid="25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1" nodeType="clickEffect">
                                  <p:stCondLst>
                                    <p:cond delay="0"/>
                                  </p:stCondLst>
                                  <p:iterate>
                                    <p:tmAbs val="0"/>
                                  </p:iterate>
                                  <p:childTnLst>
                                    <p:set>
                                      <p:cBhvr>
                                        <p:cTn id="16" fill="hold"/>
                                        <p:tgtEl>
                                          <p:spTgt spid="252">
                                            <p:txEl>
                                              <p:pRg st="4" end="4"/>
                                            </p:txEl>
                                          </p:spTgt>
                                        </p:tgtEl>
                                        <p:attrNameLst>
                                          <p:attrName>style.visibility</p:attrName>
                                        </p:attrNameLst>
                                      </p:cBhvr>
                                      <p:to>
                                        <p:strVal val="visible"/>
                                      </p:to>
                                    </p:set>
                                    <p:animEffect transition="in" filter="box(out)">
                                      <p:cBhvr>
                                        <p:cTn id="17" dur="500"/>
                                        <p:tgtEl>
                                          <p:spTgt spid="25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1" nodeType="clickEffect">
                                  <p:stCondLst>
                                    <p:cond delay="0"/>
                                  </p:stCondLst>
                                  <p:iterate>
                                    <p:tmAbs val="0"/>
                                  </p:iterate>
                                  <p:childTnLst>
                                    <p:set>
                                      <p:cBhvr>
                                        <p:cTn id="21" fill="hold"/>
                                        <p:tgtEl>
                                          <p:spTgt spid="252">
                                            <p:txEl>
                                              <p:pRg st="5" end="5"/>
                                            </p:txEl>
                                          </p:spTgt>
                                        </p:tgtEl>
                                        <p:attrNameLst>
                                          <p:attrName>style.visibility</p:attrName>
                                        </p:attrNameLst>
                                      </p:cBhvr>
                                      <p:to>
                                        <p:strVal val="visible"/>
                                      </p:to>
                                    </p:set>
                                    <p:animEffect transition="in" filter="box(out)">
                                      <p:cBhvr>
                                        <p:cTn id="22" dur="500"/>
                                        <p:tgtEl>
                                          <p:spTgt spid="25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1" nodeType="clickEffect">
                                  <p:stCondLst>
                                    <p:cond delay="0"/>
                                  </p:stCondLst>
                                  <p:iterate>
                                    <p:tmAbs val="0"/>
                                  </p:iterate>
                                  <p:childTnLst>
                                    <p:set>
                                      <p:cBhvr>
                                        <p:cTn id="26" fill="hold"/>
                                        <p:tgtEl>
                                          <p:spTgt spid="252">
                                            <p:txEl>
                                              <p:pRg st="6" end="6"/>
                                            </p:txEl>
                                          </p:spTgt>
                                        </p:tgtEl>
                                        <p:attrNameLst>
                                          <p:attrName>style.visibility</p:attrName>
                                        </p:attrNameLst>
                                      </p:cBhvr>
                                      <p:to>
                                        <p:strVal val="visible"/>
                                      </p:to>
                                    </p:set>
                                    <p:animEffect transition="in" filter="box(out)">
                                      <p:cBhvr>
                                        <p:cTn id="27" dur="500"/>
                                        <p:tgtEl>
                                          <p:spTgt spid="25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1" nodeType="clickEffect">
                                  <p:stCondLst>
                                    <p:cond delay="0"/>
                                  </p:stCondLst>
                                  <p:iterate>
                                    <p:tmAbs val="0"/>
                                  </p:iterate>
                                  <p:childTnLst>
                                    <p:set>
                                      <p:cBhvr>
                                        <p:cTn id="31" fill="hold"/>
                                        <p:tgtEl>
                                          <p:spTgt spid="252">
                                            <p:txEl>
                                              <p:pRg st="7" end="7"/>
                                            </p:txEl>
                                          </p:spTgt>
                                        </p:tgtEl>
                                        <p:attrNameLst>
                                          <p:attrName>style.visibility</p:attrName>
                                        </p:attrNameLst>
                                      </p:cBhvr>
                                      <p:to>
                                        <p:strVal val="visible"/>
                                      </p:to>
                                    </p:set>
                                    <p:animEffect transition="in" filter="box(out)">
                                      <p:cBhvr>
                                        <p:cTn id="32" dur="500"/>
                                        <p:tgtEl>
                                          <p:spTgt spid="2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54" name="Title 1"/>
          <p:cNvSpPr txBox="1">
            <a:spLocks noGrp="1"/>
          </p:cNvSpPr>
          <p:nvPr>
            <p:ph type="title"/>
          </p:nvPr>
        </p:nvSpPr>
        <p:spPr>
          <a:xfrm>
            <a:off x="457200" y="274638"/>
            <a:ext cx="8229600" cy="1431926"/>
          </a:xfrm>
          <a:prstGeom prst="rect">
            <a:avLst/>
          </a:prstGeom>
        </p:spPr>
        <p:txBody>
          <a:bodyPr/>
          <a:lstStyle>
            <a:lvl1pPr>
              <a:defRPr>
                <a:solidFill>
                  <a:srgbClr val="FFFF00"/>
                </a:solidFill>
              </a:defRPr>
            </a:lvl1pPr>
          </a:lstStyle>
          <a:p>
            <a:r>
              <a:t>How Jesus frames the Humanist</a:t>
            </a:r>
          </a:p>
        </p:txBody>
      </p:sp>
      <p:graphicFrame>
        <p:nvGraphicFramePr>
          <p:cNvPr id="255" name="Table 21"/>
          <p:cNvGraphicFramePr/>
          <p:nvPr/>
        </p:nvGraphicFramePr>
        <p:xfrm>
          <a:off x="1939925" y="2147888"/>
          <a:ext cx="5264150" cy="2863850"/>
        </p:xfrm>
        <a:graphic>
          <a:graphicData uri="http://schemas.openxmlformats.org/drawingml/2006/table">
            <a:tbl>
              <a:tblPr>
                <a:tableStyleId>{4C3C2611-4C71-4FC5-86AE-919BDF0F9419}</a:tableStyleId>
              </a:tblPr>
              <a:tblGrid>
                <a:gridCol w="5264150">
                  <a:extLst>
                    <a:ext uri="{9D8B030D-6E8A-4147-A177-3AD203B41FA5}">
                      <a16:colId xmlns:a16="http://schemas.microsoft.com/office/drawing/2014/main" val="20000"/>
                    </a:ext>
                  </a:extLst>
                </a:gridCol>
              </a:tblGrid>
              <a:tr h="2863850">
                <a:tc>
                  <a:txBody>
                    <a:bodyPr/>
                    <a:lstStyle/>
                    <a:p>
                      <a:pPr algn="l" defTabSz="457200">
                        <a:defRPr sz="1800">
                          <a:sym typeface="Arial"/>
                        </a:defRPr>
                      </a:pPr>
                      <a:endParaRPr/>
                    </a:p>
                  </a:txBody>
                  <a:tcPr marL="45729" marR="45729" marT="45729" marB="45729" horzOverflow="overflow">
                    <a:lnL w="76200">
                      <a:solidFill>
                        <a:srgbClr val="FFFF00"/>
                      </a:solidFill>
                    </a:lnL>
                    <a:lnR w="76200">
                      <a:solidFill>
                        <a:srgbClr val="FFFF00"/>
                      </a:solidFill>
                    </a:lnR>
                    <a:lnT w="76200">
                      <a:solidFill>
                        <a:srgbClr val="FFFF00"/>
                      </a:solidFill>
                    </a:lnT>
                    <a:lnB w="76200">
                      <a:solidFill>
                        <a:srgbClr val="FFFF00"/>
                      </a:solidFill>
                    </a:lnB>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59" name="Rectangle 2"/>
          <p:cNvSpPr txBox="1">
            <a:spLocks noGrp="1"/>
          </p:cNvSpPr>
          <p:nvPr>
            <p:ph type="title"/>
          </p:nvPr>
        </p:nvSpPr>
        <p:spPr>
          <a:xfrm>
            <a:off x="430214" y="579438"/>
            <a:ext cx="8248650" cy="841376"/>
          </a:xfrm>
          <a:prstGeom prst="rect">
            <a:avLst/>
          </a:prstGeom>
          <a:ln w="9525">
            <a:solidFill>
              <a:srgbClr val="FFFF00"/>
            </a:solidFill>
            <a:miter lim="800000"/>
          </a:ln>
        </p:spPr>
        <p:txBody>
          <a:bodyPr/>
          <a:lstStyle>
            <a:lvl1pPr>
              <a:spcBef>
                <a:spcPts val="2400"/>
              </a:spcBef>
              <a:defRPr sz="4000">
                <a:solidFill>
                  <a:srgbClr val="FFFF66"/>
                </a:solidFill>
              </a:defRPr>
            </a:lvl1pPr>
          </a:lstStyle>
          <a:p>
            <a:r>
              <a:t>Reproductive Technology</a:t>
            </a:r>
          </a:p>
        </p:txBody>
      </p:sp>
      <p:sp>
        <p:nvSpPr>
          <p:cNvPr id="260" name="Text Box 7"/>
          <p:cNvSpPr txBox="1"/>
          <p:nvPr/>
        </p:nvSpPr>
        <p:spPr>
          <a:xfrm>
            <a:off x="479424" y="1582738"/>
            <a:ext cx="8199440" cy="18755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FFFF66"/>
                </a:solidFill>
              </a:defRPr>
            </a:pPr>
            <a:r>
              <a:t>Reproductive Technology</a:t>
            </a:r>
            <a:r>
              <a:rPr sz="2800"/>
              <a:t>: </a:t>
            </a:r>
            <a:r>
              <a:rPr sz="2800">
                <a:solidFill>
                  <a:schemeClr val="accent3">
                    <a:lumOff val="44000"/>
                  </a:schemeClr>
                </a:solidFill>
              </a:rPr>
              <a:t>Most of these methods involve the union of sperm and egg outside the womb. (in vitro fertilization)</a:t>
            </a:r>
          </a:p>
        </p:txBody>
      </p:sp>
      <p:sp>
        <p:nvSpPr>
          <p:cNvPr id="4" name="Rectangle 3">
            <a:extLst>
              <a:ext uri="{FF2B5EF4-FFF2-40B4-BE49-F238E27FC236}">
                <a16:creationId xmlns:a16="http://schemas.microsoft.com/office/drawing/2014/main" id="{662370EB-EB6B-4D12-875D-363499B61CA6}"/>
              </a:ext>
            </a:extLst>
          </p:cNvPr>
          <p:cNvSpPr/>
          <p:nvPr/>
        </p:nvSpPr>
        <p:spPr>
          <a:xfrm>
            <a:off x="7093824" y="129144"/>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291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59"/>
                                        </p:tgtEl>
                                        <p:attrNameLst>
                                          <p:attrName>style.visibility</p:attrName>
                                        </p:attrNameLst>
                                      </p:cBhvr>
                                      <p:to>
                                        <p:strVal val="visible"/>
                                      </p:to>
                                    </p:set>
                                    <p:anim calcmode="lin" valueType="num">
                                      <p:cBhvr>
                                        <p:cTn id="7" dur="1000" fill="hold"/>
                                        <p:tgtEl>
                                          <p:spTgt spid="259"/>
                                        </p:tgtEl>
                                        <p:attrNameLst>
                                          <p:attrName>ppt_x</p:attrName>
                                        </p:attrNameLst>
                                      </p:cBhvr>
                                      <p:tavLst>
                                        <p:tav tm="0">
                                          <p:val>
                                            <p:strVal val="0-#ppt_w/2"/>
                                          </p:val>
                                        </p:tav>
                                        <p:tav tm="100000">
                                          <p:val>
                                            <p:strVal val="#ppt_x"/>
                                          </p:val>
                                        </p:tav>
                                      </p:tavLst>
                                    </p:anim>
                                    <p:anim calcmode="lin" valueType="num">
                                      <p:cBhvr>
                                        <p:cTn id="8" dur="1000" fill="hold"/>
                                        <p:tgtEl>
                                          <p:spTgt spid="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62" name="Rectangle 2"/>
          <p:cNvSpPr txBox="1">
            <a:spLocks noGrp="1"/>
          </p:cNvSpPr>
          <p:nvPr>
            <p:ph type="title"/>
          </p:nvPr>
        </p:nvSpPr>
        <p:spPr>
          <a:xfrm>
            <a:off x="457200" y="274638"/>
            <a:ext cx="8248650" cy="841376"/>
          </a:xfrm>
          <a:prstGeom prst="rect">
            <a:avLst/>
          </a:prstGeom>
          <a:ln w="9525">
            <a:solidFill>
              <a:srgbClr val="FFFF00"/>
            </a:solidFill>
            <a:miter lim="800000"/>
          </a:ln>
        </p:spPr>
        <p:txBody>
          <a:bodyPr/>
          <a:lstStyle>
            <a:lvl1pPr marL="838200" indent="-838200">
              <a:defRPr sz="4000">
                <a:solidFill>
                  <a:srgbClr val="FFFF66"/>
                </a:solidFill>
              </a:defRPr>
            </a:lvl1pPr>
          </a:lstStyle>
          <a:p>
            <a:r>
              <a:t>Reproductive Technology</a:t>
            </a:r>
          </a:p>
        </p:txBody>
      </p:sp>
      <p:pic>
        <p:nvPicPr>
          <p:cNvPr id="263" name="Picture 6" descr="Picture 6"/>
          <p:cNvPicPr>
            <a:picLocks noChangeAspect="1"/>
          </p:cNvPicPr>
          <p:nvPr/>
        </p:nvPicPr>
        <p:blipFill>
          <a:blip r:embed="rId2">
            <a:extLst/>
          </a:blip>
          <a:stretch>
            <a:fillRect/>
          </a:stretch>
        </p:blipFill>
        <p:spPr>
          <a:xfrm>
            <a:off x="3290887" y="1955800"/>
            <a:ext cx="2416176" cy="36083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65" name="Rectangle 2"/>
          <p:cNvSpPr txBox="1">
            <a:spLocks noGrp="1"/>
          </p:cNvSpPr>
          <p:nvPr>
            <p:ph type="title"/>
          </p:nvPr>
        </p:nvSpPr>
        <p:spPr>
          <a:xfrm>
            <a:off x="457200" y="274638"/>
            <a:ext cx="8248650" cy="841376"/>
          </a:xfrm>
          <a:prstGeom prst="rect">
            <a:avLst/>
          </a:prstGeom>
          <a:ln w="9525">
            <a:solidFill>
              <a:srgbClr val="FFFF00"/>
            </a:solidFill>
            <a:miter lim="800000"/>
          </a:ln>
        </p:spPr>
        <p:txBody>
          <a:bodyPr/>
          <a:lstStyle>
            <a:lvl1pPr marL="838200" indent="-838200">
              <a:defRPr sz="4000">
                <a:solidFill>
                  <a:srgbClr val="FFFF66"/>
                </a:solidFill>
              </a:defRPr>
            </a:lvl1pPr>
          </a:lstStyle>
          <a:p>
            <a:r>
              <a:t>Reproductive Technology</a:t>
            </a:r>
          </a:p>
        </p:txBody>
      </p:sp>
      <p:pic>
        <p:nvPicPr>
          <p:cNvPr id="266" name="Picture 6" descr="Picture 6"/>
          <p:cNvPicPr>
            <a:picLocks noChangeAspect="1"/>
          </p:cNvPicPr>
          <p:nvPr/>
        </p:nvPicPr>
        <p:blipFill>
          <a:blip r:embed="rId2">
            <a:extLst/>
          </a:blip>
          <a:stretch>
            <a:fillRect/>
          </a:stretch>
        </p:blipFill>
        <p:spPr>
          <a:xfrm>
            <a:off x="4240212" y="2073275"/>
            <a:ext cx="3162301" cy="3060700"/>
          </a:xfrm>
          <a:prstGeom prst="rect">
            <a:avLst/>
          </a:prstGeom>
          <a:ln w="12700">
            <a:miter lim="400000"/>
          </a:ln>
        </p:spPr>
      </p:pic>
      <p:pic>
        <p:nvPicPr>
          <p:cNvPr id="267" name="Picture 7" descr="Picture 7"/>
          <p:cNvPicPr>
            <a:picLocks noChangeAspect="1"/>
          </p:cNvPicPr>
          <p:nvPr/>
        </p:nvPicPr>
        <p:blipFill>
          <a:blip r:embed="rId3">
            <a:extLst/>
          </a:blip>
          <a:stretch>
            <a:fillRect/>
          </a:stretch>
        </p:blipFill>
        <p:spPr>
          <a:xfrm>
            <a:off x="1222375" y="2625725"/>
            <a:ext cx="1905000" cy="18954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69" name="Rectangle 2"/>
          <p:cNvSpPr txBox="1">
            <a:spLocks noGrp="1"/>
          </p:cNvSpPr>
          <p:nvPr>
            <p:ph type="title"/>
          </p:nvPr>
        </p:nvSpPr>
        <p:spPr>
          <a:xfrm>
            <a:off x="430214" y="503238"/>
            <a:ext cx="8248650" cy="841376"/>
          </a:xfrm>
          <a:prstGeom prst="rect">
            <a:avLst/>
          </a:prstGeom>
          <a:ln w="9525">
            <a:solidFill>
              <a:srgbClr val="FFFF00"/>
            </a:solidFill>
            <a:miter lim="800000"/>
          </a:ln>
        </p:spPr>
        <p:txBody>
          <a:bodyPr/>
          <a:lstStyle>
            <a:lvl1pPr marL="838200" indent="-838200">
              <a:defRPr sz="4000">
                <a:solidFill>
                  <a:srgbClr val="FFFF66"/>
                </a:solidFill>
              </a:defRPr>
            </a:lvl1pPr>
          </a:lstStyle>
          <a:p>
            <a:r>
              <a:t>Reproductive Technology</a:t>
            </a:r>
          </a:p>
        </p:txBody>
      </p:sp>
      <p:sp>
        <p:nvSpPr>
          <p:cNvPr id="270" name="Text Box 5"/>
          <p:cNvSpPr txBox="1"/>
          <p:nvPr/>
        </p:nvSpPr>
        <p:spPr>
          <a:xfrm>
            <a:off x="479424" y="1582738"/>
            <a:ext cx="8199440" cy="502772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spcBef>
                <a:spcPts val="1900"/>
              </a:spcBef>
              <a:defRPr sz="3200" b="0">
                <a:solidFill>
                  <a:srgbClr val="FFFF00"/>
                </a:solidFill>
              </a:defRPr>
            </a:pPr>
            <a:r>
              <a:t>Definition of embryo: </a:t>
            </a:r>
            <a:r>
              <a:rPr sz="2800">
                <a:solidFill>
                  <a:schemeClr val="accent3">
                    <a:lumOff val="44000"/>
                  </a:schemeClr>
                </a:solidFill>
              </a:rPr>
              <a:t>a human being in the earliest stage of development in the uterus or a dish – microscopic in size: per Donald Cline, MD, infertility specialist.</a:t>
            </a:r>
          </a:p>
          <a:p>
            <a:pPr lvl="1" indent="0">
              <a:spcBef>
                <a:spcPts val="1900"/>
              </a:spcBef>
              <a:defRPr sz="3200" b="0">
                <a:solidFill>
                  <a:srgbClr val="FFFF00"/>
                </a:solidFill>
              </a:defRPr>
            </a:pPr>
            <a:r>
              <a:t>Definition of fetus</a:t>
            </a:r>
            <a:r>
              <a:rPr sz="2800"/>
              <a:t>: </a:t>
            </a:r>
            <a:r>
              <a:rPr sz="2800">
                <a:solidFill>
                  <a:schemeClr val="accent3">
                    <a:lumOff val="44000"/>
                  </a:schemeClr>
                </a:solidFill>
              </a:rPr>
              <a:t>the unborn while still in the uterus, especially in its later stages and specifically in humans from the time the heart beat is detected or seen on ultrasound, as early as 6 weeks after conception. – macroscopic in size: per Donald Cline, MD, infertility specialist.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70"/>
                                        </p:tgtEl>
                                        <p:attrNameLst>
                                          <p:attrName>style.visibility</p:attrName>
                                        </p:attrNameLst>
                                      </p:cBhvr>
                                      <p:to>
                                        <p:strVal val="visible"/>
                                      </p:to>
                                    </p:set>
                                    <p:animEffect transition="in" filter="wipe(down)">
                                      <p:cBhvr>
                                        <p:cTn id="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72" name="Rectangle 2"/>
          <p:cNvSpPr txBox="1">
            <a:spLocks noGrp="1"/>
          </p:cNvSpPr>
          <p:nvPr>
            <p:ph type="title"/>
          </p:nvPr>
        </p:nvSpPr>
        <p:spPr>
          <a:xfrm>
            <a:off x="430214" y="617538"/>
            <a:ext cx="8248650" cy="841376"/>
          </a:xfrm>
          <a:prstGeom prst="rect">
            <a:avLst/>
          </a:prstGeom>
          <a:ln w="9525">
            <a:solidFill>
              <a:srgbClr val="FFFF00"/>
            </a:solidFill>
            <a:miter lim="800000"/>
          </a:ln>
        </p:spPr>
        <p:txBody>
          <a:bodyPr/>
          <a:lstStyle>
            <a:lvl1pPr marL="838200" indent="-838200">
              <a:defRPr sz="4000">
                <a:solidFill>
                  <a:srgbClr val="FFFF66"/>
                </a:solidFill>
              </a:defRPr>
            </a:lvl1pPr>
          </a:lstStyle>
          <a:p>
            <a:r>
              <a:t>Reproductive Technology</a:t>
            </a:r>
          </a:p>
        </p:txBody>
      </p:sp>
      <p:sp>
        <p:nvSpPr>
          <p:cNvPr id="273" name="Text Box 5"/>
          <p:cNvSpPr txBox="1"/>
          <p:nvPr/>
        </p:nvSpPr>
        <p:spPr>
          <a:xfrm>
            <a:off x="596899" y="1582737"/>
            <a:ext cx="8081965" cy="30041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900"/>
              </a:spcBef>
              <a:defRPr sz="3200">
                <a:solidFill>
                  <a:srgbClr val="FFFF66"/>
                </a:solidFill>
              </a:defRPr>
            </a:pPr>
            <a:r>
              <a:t>Issues</a:t>
            </a:r>
          </a:p>
          <a:p>
            <a:pPr marL="828675" lvl="1" indent="-371475">
              <a:spcBef>
                <a:spcPts val="1600"/>
              </a:spcBef>
              <a:buSzPct val="100000"/>
              <a:buAutoNum type="alphaLcPeriod"/>
              <a:defRPr sz="2800" b="0">
                <a:solidFill>
                  <a:schemeClr val="accent3">
                    <a:lumOff val="44000"/>
                  </a:schemeClr>
                </a:solidFill>
              </a:defRPr>
            </a:pPr>
            <a:r>
              <a:t>What to do with fertilized eggs (embryos) that are not implanted, but stored?  Should they be discarded?</a:t>
            </a:r>
          </a:p>
          <a:p>
            <a:pPr marL="828675" lvl="1" indent="-371475">
              <a:spcBef>
                <a:spcPts val="1600"/>
              </a:spcBef>
              <a:buSzPct val="100000"/>
              <a:buAutoNum type="alphaLcPeriod"/>
              <a:defRPr sz="2800" b="0">
                <a:solidFill>
                  <a:schemeClr val="accent3">
                    <a:lumOff val="44000"/>
                  </a:schemeClr>
                </a:solidFill>
              </a:defRPr>
            </a:pPr>
            <a:r>
              <a:t>When does life begin?  (2 differing opinions)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73">
                                            <p:txEl>
                                              <p:pRg st="1" end="1"/>
                                            </p:txEl>
                                          </p:spTgt>
                                        </p:tgtEl>
                                        <p:attrNameLst>
                                          <p:attrName>style.visibility</p:attrName>
                                        </p:attrNameLst>
                                      </p:cBhvr>
                                      <p:to>
                                        <p:strVal val="visible"/>
                                      </p:to>
                                    </p:set>
                                    <p:animEffect transition="in" filter="wipe(down)">
                                      <p:cBhvr>
                                        <p:cTn id="7" dur="500"/>
                                        <p:tgtEl>
                                          <p:spTgt spid="2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iterate>
                                    <p:tmAbs val="0"/>
                                  </p:iterate>
                                  <p:childTnLst>
                                    <p:set>
                                      <p:cBhvr>
                                        <p:cTn id="11" fill="hold"/>
                                        <p:tgtEl>
                                          <p:spTgt spid="273">
                                            <p:txEl>
                                              <p:pRg st="2" end="2"/>
                                            </p:txEl>
                                          </p:spTgt>
                                        </p:tgtEl>
                                        <p:attrNameLst>
                                          <p:attrName>style.visibility</p:attrName>
                                        </p:attrNameLst>
                                      </p:cBhvr>
                                      <p:to>
                                        <p:strVal val="visible"/>
                                      </p:to>
                                    </p:set>
                                    <p:animEffect transition="in" filter="wipe(down)">
                                      <p:cBhvr>
                                        <p:cTn id="12" dur="500"/>
                                        <p:tgtEl>
                                          <p:spTgt spid="2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iterate>
                                    <p:tmAbs val="0"/>
                                  </p:iterate>
                                  <p:childTnLst>
                                    <p:set>
                                      <p:cBhvr>
                                        <p:cTn id="16" fill="hold"/>
                                        <p:tgtEl>
                                          <p:spTgt spid="273">
                                            <p:txEl>
                                              <p:pRg st="3" end="3"/>
                                            </p:txEl>
                                          </p:spTgt>
                                        </p:tgtEl>
                                        <p:attrNameLst>
                                          <p:attrName>style.visibility</p:attrName>
                                        </p:attrNameLst>
                                      </p:cBhvr>
                                      <p:to>
                                        <p:strVal val="visible"/>
                                      </p:to>
                                    </p:set>
                                    <p:animEffect transition="in" filter="wipe(down)">
                                      <p:cBhvr>
                                        <p:cTn id="17" dur="500"/>
                                        <p:tgtEl>
                                          <p:spTgt spid="2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75" name="Rectangle 2"/>
          <p:cNvSpPr txBox="1">
            <a:spLocks noGrp="1"/>
          </p:cNvSpPr>
          <p:nvPr>
            <p:ph type="title"/>
          </p:nvPr>
        </p:nvSpPr>
        <p:spPr>
          <a:xfrm>
            <a:off x="430214" y="569913"/>
            <a:ext cx="8248650" cy="841376"/>
          </a:xfrm>
          <a:prstGeom prst="rect">
            <a:avLst/>
          </a:prstGeom>
          <a:ln w="9525">
            <a:solidFill>
              <a:srgbClr val="FFFF00"/>
            </a:solidFill>
            <a:miter lim="800000"/>
          </a:ln>
        </p:spPr>
        <p:txBody>
          <a:bodyPr/>
          <a:lstStyle>
            <a:lvl1pPr marL="838200" indent="-838200">
              <a:defRPr sz="4000">
                <a:solidFill>
                  <a:srgbClr val="FFFF66"/>
                </a:solidFill>
              </a:defRPr>
            </a:lvl1pPr>
          </a:lstStyle>
          <a:p>
            <a:r>
              <a:t>Reproductive Technology</a:t>
            </a:r>
          </a:p>
        </p:txBody>
      </p:sp>
      <p:sp>
        <p:nvSpPr>
          <p:cNvPr id="276" name="Text Box 5"/>
          <p:cNvSpPr txBox="1"/>
          <p:nvPr/>
        </p:nvSpPr>
        <p:spPr>
          <a:xfrm>
            <a:off x="479424" y="1582737"/>
            <a:ext cx="8199440" cy="3478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50800">
              <a:spcBef>
                <a:spcPts val="1900"/>
              </a:spcBef>
              <a:defRPr sz="3200">
                <a:solidFill>
                  <a:srgbClr val="FFFF66"/>
                </a:solidFill>
              </a:defRPr>
            </a:pPr>
            <a:r>
              <a:t>New Techniques – Dr. Donald Cline &amp; Dr. Tom Boldt</a:t>
            </a:r>
          </a:p>
          <a:p>
            <a:pPr marL="914400" lvl="1" indent="-457200">
              <a:spcBef>
                <a:spcPts val="1600"/>
              </a:spcBef>
              <a:buSzPct val="100000"/>
              <a:buAutoNum type="arabicPeriod"/>
              <a:defRPr sz="2800">
                <a:solidFill>
                  <a:schemeClr val="accent3">
                    <a:lumOff val="44000"/>
                  </a:schemeClr>
                </a:solidFill>
              </a:defRPr>
            </a:pPr>
            <a:r>
              <a:t>Only eggs are to be implanted are fertilized.</a:t>
            </a:r>
          </a:p>
          <a:p>
            <a:pPr marL="914400" lvl="1" indent="-457200">
              <a:spcBef>
                <a:spcPts val="1600"/>
              </a:spcBef>
              <a:buSzPct val="100000"/>
              <a:buAutoNum type="arabicPeriod"/>
              <a:defRPr sz="2800">
                <a:solidFill>
                  <a:schemeClr val="accent3">
                    <a:lumOff val="44000"/>
                  </a:schemeClr>
                </a:solidFill>
              </a:defRPr>
            </a:pPr>
            <a:r>
              <a:t>Useful when patient needs chemotherapy, wants to have children later in life or when a couple cannot conceive on their own.</a:t>
            </a:r>
          </a:p>
        </p:txBody>
      </p:sp>
      <p:sp>
        <p:nvSpPr>
          <p:cNvPr id="4" name="Rectangle 3">
            <a:extLst>
              <a:ext uri="{FF2B5EF4-FFF2-40B4-BE49-F238E27FC236}">
                <a16:creationId xmlns:a16="http://schemas.microsoft.com/office/drawing/2014/main" id="{3C1F578E-1D48-4FCE-BD43-ECE9ED9958F7}"/>
              </a:ext>
            </a:extLst>
          </p:cNvPr>
          <p:cNvSpPr/>
          <p:nvPr/>
        </p:nvSpPr>
        <p:spPr>
          <a:xfrm>
            <a:off x="7093824" y="114857"/>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292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76">
                                            <p:txEl>
                                              <p:pRg st="1" end="1"/>
                                            </p:txEl>
                                          </p:spTgt>
                                        </p:tgtEl>
                                        <p:attrNameLst>
                                          <p:attrName>style.visibility</p:attrName>
                                        </p:attrNameLst>
                                      </p:cBhvr>
                                      <p:to>
                                        <p:strVal val="visible"/>
                                      </p:to>
                                    </p:set>
                                    <p:animEffect transition="in" filter="wipe(down)">
                                      <p:cBhvr>
                                        <p:cTn id="7" dur="500"/>
                                        <p:tgtEl>
                                          <p:spTgt spid="27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iterate>
                                    <p:tmAbs val="0"/>
                                  </p:iterate>
                                  <p:childTnLst>
                                    <p:set>
                                      <p:cBhvr>
                                        <p:cTn id="11" fill="hold"/>
                                        <p:tgtEl>
                                          <p:spTgt spid="276">
                                            <p:txEl>
                                              <p:pRg st="2" end="2"/>
                                            </p:txEl>
                                          </p:spTgt>
                                        </p:tgtEl>
                                        <p:attrNameLst>
                                          <p:attrName>style.visibility</p:attrName>
                                        </p:attrNameLst>
                                      </p:cBhvr>
                                      <p:to>
                                        <p:strVal val="visible"/>
                                      </p:to>
                                    </p:set>
                                    <p:animEffect transition="in" filter="wipe(down)">
                                      <p:cBhvr>
                                        <p:cTn id="12" dur="500"/>
                                        <p:tgtEl>
                                          <p:spTgt spid="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pic>
        <p:nvPicPr>
          <p:cNvPr id="138"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139" name="Shape 258"/>
          <p:cNvSpPr txBox="1"/>
          <p:nvPr/>
        </p:nvSpPr>
        <p:spPr>
          <a:xfrm>
            <a:off x="5221339" y="4721764"/>
            <a:ext cx="5432322" cy="9096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1800">
                <a:latin typeface="Comic Sans MS"/>
                <a:ea typeface="Comic Sans MS"/>
                <a:cs typeface="Comic Sans MS"/>
                <a:sym typeface="Comic Sans MS"/>
              </a:defRPr>
            </a:pPr>
            <a:endParaRPr/>
          </a:p>
          <a:p>
            <a:pPr>
              <a:defRPr sz="4200"/>
            </a:pPr>
            <a:r>
              <a:t>Anchorsaway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78" name="Rectangle 2"/>
          <p:cNvSpPr txBox="1">
            <a:spLocks noGrp="1"/>
          </p:cNvSpPr>
          <p:nvPr>
            <p:ph type="title"/>
          </p:nvPr>
        </p:nvSpPr>
        <p:spPr>
          <a:xfrm>
            <a:off x="447675" y="472459"/>
            <a:ext cx="8248650" cy="841376"/>
          </a:xfrm>
          <a:prstGeom prst="rect">
            <a:avLst/>
          </a:prstGeom>
          <a:ln w="9525">
            <a:solidFill>
              <a:srgbClr val="FFFF00"/>
            </a:solidFill>
            <a:miter lim="800000"/>
          </a:ln>
        </p:spPr>
        <p:txBody>
          <a:bodyPr/>
          <a:lstStyle>
            <a:lvl1pPr marL="838200" indent="-838200">
              <a:defRPr sz="4000">
                <a:solidFill>
                  <a:srgbClr val="FFFF66"/>
                </a:solidFill>
              </a:defRPr>
            </a:lvl1pPr>
          </a:lstStyle>
          <a:p>
            <a:r>
              <a:t>Reproductive Technology</a:t>
            </a:r>
          </a:p>
        </p:txBody>
      </p:sp>
      <p:sp>
        <p:nvSpPr>
          <p:cNvPr id="279" name="Text Box 5"/>
          <p:cNvSpPr txBox="1"/>
          <p:nvPr/>
        </p:nvSpPr>
        <p:spPr>
          <a:xfrm>
            <a:off x="392113" y="2163762"/>
            <a:ext cx="8199436" cy="44147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50800">
              <a:spcBef>
                <a:spcPts val="1600"/>
              </a:spcBef>
              <a:defRPr sz="2800" b="0">
                <a:solidFill>
                  <a:schemeClr val="accent3">
                    <a:lumOff val="44000"/>
                  </a:schemeClr>
                </a:solidFill>
              </a:defRPr>
            </a:pPr>
            <a:r>
              <a:t>“Before I formed you in the womb I knew you, before you were born I set you apart.” </a:t>
            </a:r>
            <a:r>
              <a:rPr sz="2400"/>
              <a:t>Jeremiah 1:5 </a:t>
            </a:r>
          </a:p>
          <a:p>
            <a:pPr indent="50800">
              <a:spcBef>
                <a:spcPts val="1600"/>
              </a:spcBef>
              <a:defRPr sz="2800" b="0">
                <a:solidFill>
                  <a:schemeClr val="accent3">
                    <a:lumOff val="44000"/>
                  </a:schemeClr>
                </a:solidFill>
              </a:defRPr>
            </a:pPr>
            <a:r>
              <a:t>“There are six things the LORD hates, seven that are detestable to him:  haughty eyes, a lying tongue, </a:t>
            </a:r>
            <a:r>
              <a:rPr>
                <a:solidFill>
                  <a:srgbClr val="FFFF00"/>
                </a:solidFill>
              </a:rPr>
              <a:t>hands that shed innocent blood</a:t>
            </a:r>
            <a:r>
              <a:t>, a heart that devises wicked schemes, feet that are quick to rush into evil, a false witness who pours out lies and a man who stirs up dissension among brothers.” </a:t>
            </a:r>
            <a:r>
              <a:rPr sz="2400"/>
              <a:t>Proverbs 6:16-19 </a:t>
            </a:r>
          </a:p>
        </p:txBody>
      </p:sp>
      <p:sp>
        <p:nvSpPr>
          <p:cNvPr id="280" name="Text Box 6"/>
          <p:cNvSpPr txBox="1"/>
          <p:nvPr/>
        </p:nvSpPr>
        <p:spPr>
          <a:xfrm>
            <a:off x="503237" y="1414462"/>
            <a:ext cx="3101976" cy="5480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a:solidFill>
                  <a:srgbClr val="FFFF66"/>
                </a:solidFill>
              </a:defRPr>
            </a:lvl1pPr>
          </a:lstStyle>
          <a:p>
            <a:r>
              <a:t>Scripture: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79">
                                            <p:bg/>
                                          </p:spTgt>
                                        </p:tgtEl>
                                        <p:attrNameLst>
                                          <p:attrName>style.visibility</p:attrName>
                                        </p:attrNameLst>
                                      </p:cBhvr>
                                      <p:to>
                                        <p:strVal val="visible"/>
                                      </p:to>
                                    </p:set>
                                    <p:animEffect transition="in" filter="wipe(down)">
                                      <p:cBhvr>
                                        <p:cTn id="7" dur="500"/>
                                        <p:tgtEl>
                                          <p:spTgt spid="279">
                                            <p:bg/>
                                          </p:spTgt>
                                        </p:tgtEl>
                                      </p:cBhvr>
                                    </p:animEffect>
                                  </p:childTnLst>
                                </p:cTn>
                              </p:par>
                              <p:par>
                                <p:cTn id="8" presetID="22" presetClass="entr" presetSubtype="4" fill="hold" grpId="1" nodeType="withEffect">
                                  <p:stCondLst>
                                    <p:cond delay="0"/>
                                  </p:stCondLst>
                                  <p:iterate>
                                    <p:tmAbs val="0"/>
                                  </p:iterate>
                                  <p:childTnLst>
                                    <p:set>
                                      <p:cBhvr>
                                        <p:cTn id="9" fill="hold"/>
                                        <p:tgtEl>
                                          <p:spTgt spid="279">
                                            <p:txEl>
                                              <p:pRg st="0" end="0"/>
                                            </p:txEl>
                                          </p:spTgt>
                                        </p:tgtEl>
                                        <p:attrNameLst>
                                          <p:attrName>style.visibility</p:attrName>
                                        </p:attrNameLst>
                                      </p:cBhvr>
                                      <p:to>
                                        <p:strVal val="visible"/>
                                      </p:to>
                                    </p:set>
                                    <p:animEffect transition="in" filter="wipe(down)">
                                      <p:cBhvr>
                                        <p:cTn id="10" dur="500"/>
                                        <p:tgtEl>
                                          <p:spTgt spid="2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1" nodeType="clickEffect">
                                  <p:stCondLst>
                                    <p:cond delay="0"/>
                                  </p:stCondLst>
                                  <p:iterate>
                                    <p:tmAbs val="0"/>
                                  </p:iterate>
                                  <p:childTnLst>
                                    <p:set>
                                      <p:cBhvr>
                                        <p:cTn id="14" fill="hold"/>
                                        <p:tgtEl>
                                          <p:spTgt spid="279">
                                            <p:txEl>
                                              <p:pRg st="1" end="1"/>
                                            </p:txEl>
                                          </p:spTgt>
                                        </p:tgtEl>
                                        <p:attrNameLst>
                                          <p:attrName>style.visibility</p:attrName>
                                        </p:attrNameLst>
                                      </p:cBhvr>
                                      <p:to>
                                        <p:strVal val="visible"/>
                                      </p:to>
                                    </p:set>
                                    <p:animEffect transition="in" filter="wipe(down)">
                                      <p:cBhvr>
                                        <p:cTn id="15" dur="500"/>
                                        <p:tgtEl>
                                          <p:spTgt spid="2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iterate>
                                    <p:tmAbs val="0"/>
                                  </p:iterate>
                                  <p:childTnLst>
                                    <p:set>
                                      <p:cBhvr>
                                        <p:cTn id="19" fill="hold"/>
                                        <p:tgtEl>
                                          <p:spTgt spid="279">
                                            <p:txEl>
                                              <p:pRg st="2" end="2"/>
                                            </p:txEl>
                                          </p:spTgt>
                                        </p:tgtEl>
                                        <p:attrNameLst>
                                          <p:attrName>style.visibility</p:attrName>
                                        </p:attrNameLst>
                                      </p:cBhvr>
                                      <p:to>
                                        <p:strVal val="visible"/>
                                      </p:to>
                                    </p:set>
                                    <p:animEffect transition="in" filter="wipe(down)">
                                      <p:cBhvr>
                                        <p:cTn id="20" dur="500"/>
                                        <p:tgtEl>
                                          <p:spTgt spid="2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82" name="Rectangle 7"/>
          <p:cNvSpPr txBox="1">
            <a:spLocks noGrp="1"/>
          </p:cNvSpPr>
          <p:nvPr>
            <p:ph type="title"/>
          </p:nvPr>
        </p:nvSpPr>
        <p:spPr>
          <a:xfrm>
            <a:off x="457200" y="492125"/>
            <a:ext cx="8258175" cy="1404938"/>
          </a:xfrm>
          <a:prstGeom prst="rect">
            <a:avLst/>
          </a:prstGeom>
          <a:ln w="9525">
            <a:solidFill>
              <a:srgbClr val="FFFF00"/>
            </a:solidFill>
            <a:miter lim="800000"/>
          </a:ln>
        </p:spPr>
        <p:txBody>
          <a:bodyPr/>
          <a:lstStyle>
            <a:lvl1pPr>
              <a:defRPr sz="3600">
                <a:solidFill>
                  <a:srgbClr val="FFFF00"/>
                </a:solidFill>
              </a:defRPr>
            </a:lvl1pPr>
          </a:lstStyle>
          <a:p>
            <a:r>
              <a:t>Why should these issues of bioethics matter to me?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84" name="Rectangle 4"/>
          <p:cNvSpPr txBox="1">
            <a:spLocks noGrp="1"/>
          </p:cNvSpPr>
          <p:nvPr>
            <p:ph type="title"/>
          </p:nvPr>
        </p:nvSpPr>
        <p:spPr>
          <a:xfrm>
            <a:off x="457200" y="654049"/>
            <a:ext cx="8258175" cy="1268944"/>
          </a:xfrm>
          <a:prstGeom prst="rect">
            <a:avLst/>
          </a:prstGeom>
          <a:ln w="9525">
            <a:solidFill>
              <a:srgbClr val="FFFF00"/>
            </a:solidFill>
            <a:miter lim="800000"/>
          </a:ln>
        </p:spPr>
        <p:txBody>
          <a:bodyPr/>
          <a:lstStyle>
            <a:lvl1pPr>
              <a:defRPr sz="3600">
                <a:solidFill>
                  <a:srgbClr val="FFFF00"/>
                </a:solidFill>
              </a:defRPr>
            </a:lvl1pPr>
          </a:lstStyle>
          <a:p>
            <a:r>
              <a:t>Why should the Christian become involved?</a:t>
            </a:r>
          </a:p>
        </p:txBody>
      </p:sp>
      <p:sp>
        <p:nvSpPr>
          <p:cNvPr id="3" name="Rectangle 2">
            <a:extLst>
              <a:ext uri="{FF2B5EF4-FFF2-40B4-BE49-F238E27FC236}">
                <a16:creationId xmlns:a16="http://schemas.microsoft.com/office/drawing/2014/main" id="{462C9BB1-9B75-4738-8BF2-744B55F08605}"/>
              </a:ext>
            </a:extLst>
          </p:cNvPr>
          <p:cNvSpPr/>
          <p:nvPr/>
        </p:nvSpPr>
        <p:spPr>
          <a:xfrm>
            <a:off x="7131924" y="139432"/>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293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86" name="Rectangle 4"/>
          <p:cNvSpPr txBox="1">
            <a:spLocks noGrp="1"/>
          </p:cNvSpPr>
          <p:nvPr>
            <p:ph type="title"/>
          </p:nvPr>
        </p:nvSpPr>
        <p:spPr>
          <a:xfrm>
            <a:off x="457200" y="492125"/>
            <a:ext cx="8258175" cy="777875"/>
          </a:xfrm>
          <a:prstGeom prst="rect">
            <a:avLst/>
          </a:prstGeom>
          <a:ln w="9525">
            <a:solidFill>
              <a:srgbClr val="FFFF00"/>
            </a:solidFill>
            <a:miter lim="800000"/>
          </a:ln>
        </p:spPr>
        <p:txBody>
          <a:bodyPr/>
          <a:lstStyle/>
          <a:p>
            <a:pPr>
              <a:defRPr sz="3600">
                <a:solidFill>
                  <a:srgbClr val="FFFF00"/>
                </a:solidFill>
              </a:defRPr>
            </a:pPr>
            <a:r>
              <a:t>What is the </a:t>
            </a:r>
            <a:r>
              <a:rPr b="1"/>
              <a:t>BIG</a:t>
            </a:r>
            <a:r>
              <a:t> picture?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9292"/>
        </a:solidFill>
        <a:effectLst/>
      </p:bgPr>
    </p:bg>
    <p:spTree>
      <p:nvGrpSpPr>
        <p:cNvPr id="1" name=""/>
        <p:cNvGrpSpPr/>
        <p:nvPr/>
      </p:nvGrpSpPr>
      <p:grpSpPr>
        <a:xfrm>
          <a:off x="0" y="0"/>
          <a:ext cx="0" cy="0"/>
          <a:chOff x="0" y="0"/>
          <a:chExt cx="0" cy="0"/>
        </a:xfrm>
      </p:grpSpPr>
      <p:pic>
        <p:nvPicPr>
          <p:cNvPr id="288"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289" name="Shape 258"/>
          <p:cNvSpPr txBox="1"/>
          <p:nvPr/>
        </p:nvSpPr>
        <p:spPr>
          <a:xfrm>
            <a:off x="5221339" y="4721764"/>
            <a:ext cx="5432322" cy="9096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1800">
                <a:latin typeface="Comic Sans MS"/>
                <a:ea typeface="Comic Sans MS"/>
                <a:cs typeface="Comic Sans MS"/>
                <a:sym typeface="Comic Sans MS"/>
              </a:defRPr>
            </a:pPr>
            <a:endParaRPr/>
          </a:p>
          <a:p>
            <a:pPr>
              <a:defRPr sz="4200"/>
            </a:pPr>
            <a:r>
              <a:t>Anchorsaway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141" name="Text Box 5"/>
          <p:cNvSpPr txBox="1"/>
          <p:nvPr/>
        </p:nvSpPr>
        <p:spPr>
          <a:xfrm>
            <a:off x="317499" y="611187"/>
            <a:ext cx="6170615" cy="701041"/>
          </a:xfrm>
          <a:prstGeom prst="rect">
            <a:avLst/>
          </a:prstGeom>
          <a:solidFill>
            <a:schemeClr val="accent3">
              <a:lumOff val="-11199"/>
            </a:schemeClr>
          </a:solidFill>
          <a:ln w="12700">
            <a:miter lim="400000"/>
          </a:ln>
          <a:effectLst>
            <a:outerShdw blurRad="63500" dist="29783" dir="1514402" rotWithShape="0">
              <a:srgbClr val="0066FF">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400"/>
              </a:spcBef>
              <a:defRPr sz="4000">
                <a:solidFill>
                  <a:srgbClr val="FFFF00"/>
                </a:solidFill>
                <a:latin typeface="Tahoma"/>
                <a:ea typeface="Tahoma"/>
                <a:cs typeface="Tahoma"/>
                <a:sym typeface="Tahoma"/>
              </a:defRPr>
            </a:lvl1pPr>
          </a:lstStyle>
          <a:p>
            <a:r>
              <a:t>Review of our Anchors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pic>
        <p:nvPicPr>
          <p:cNvPr id="143" name="Picture 2" descr="Picture 2"/>
          <p:cNvPicPr>
            <a:picLocks noChangeAspect="1"/>
          </p:cNvPicPr>
          <p:nvPr/>
        </p:nvPicPr>
        <p:blipFill>
          <a:blip r:embed="rId2">
            <a:extLst/>
          </a:blip>
          <a:stretch>
            <a:fillRect/>
          </a:stretch>
        </p:blipFill>
        <p:spPr>
          <a:xfrm>
            <a:off x="3581400" y="1676400"/>
            <a:ext cx="1812925" cy="1022350"/>
          </a:xfrm>
          <a:prstGeom prst="rect">
            <a:avLst/>
          </a:prstGeom>
          <a:ln w="12700">
            <a:miter lim="400000"/>
          </a:ln>
        </p:spPr>
      </p:pic>
      <p:pic>
        <p:nvPicPr>
          <p:cNvPr id="144" name="Picture 3" descr="Picture 3"/>
          <p:cNvPicPr>
            <a:picLocks noChangeAspect="1"/>
          </p:cNvPicPr>
          <p:nvPr/>
        </p:nvPicPr>
        <p:blipFill>
          <a:blip r:embed="rId3">
            <a:extLst/>
          </a:blip>
          <a:stretch>
            <a:fillRect/>
          </a:stretch>
        </p:blipFill>
        <p:spPr>
          <a:xfrm>
            <a:off x="6477000" y="5181600"/>
            <a:ext cx="398464" cy="533400"/>
          </a:xfrm>
          <a:prstGeom prst="rect">
            <a:avLst/>
          </a:prstGeom>
          <a:ln w="12700">
            <a:miter lim="400000"/>
          </a:ln>
        </p:spPr>
      </p:pic>
      <p:sp>
        <p:nvSpPr>
          <p:cNvPr id="145" name="Freeform 4"/>
          <p:cNvSpPr/>
          <p:nvPr/>
        </p:nvSpPr>
        <p:spPr>
          <a:xfrm>
            <a:off x="4459143" y="2057399"/>
            <a:ext cx="2311382" cy="3223688"/>
          </a:xfrm>
          <a:custGeom>
            <a:avLst/>
            <a:gdLst/>
            <a:ahLst/>
            <a:cxnLst>
              <a:cxn ang="0">
                <a:pos x="wd2" y="hd2"/>
              </a:cxn>
              <a:cxn ang="5400000">
                <a:pos x="wd2" y="hd2"/>
              </a:cxn>
              <a:cxn ang="10800000">
                <a:pos x="wd2" y="hd2"/>
              </a:cxn>
              <a:cxn ang="16200000">
                <a:pos x="wd2" y="hd2"/>
              </a:cxn>
            </a:cxnLst>
            <a:rect l="0" t="0" r="r" b="b"/>
            <a:pathLst>
              <a:path w="19176" h="19652" extrusionOk="0">
                <a:moveTo>
                  <a:pt x="3465" y="0"/>
                </a:moveTo>
                <a:cubicBezTo>
                  <a:pt x="1041" y="8245"/>
                  <a:pt x="-1382" y="16490"/>
                  <a:pt x="936" y="19045"/>
                </a:cubicBezTo>
                <a:cubicBezTo>
                  <a:pt x="3254" y="21600"/>
                  <a:pt x="14528" y="15252"/>
                  <a:pt x="17373" y="15329"/>
                </a:cubicBezTo>
                <a:cubicBezTo>
                  <a:pt x="20218" y="15406"/>
                  <a:pt x="19112" y="17458"/>
                  <a:pt x="18005" y="19510"/>
                </a:cubicBezTo>
              </a:path>
            </a:pathLst>
          </a:custGeom>
          <a:ln w="19050">
            <a:solidFill>
              <a:srgbClr val="000000"/>
            </a:solidFill>
          </a:ln>
        </p:spPr>
        <p:txBody>
          <a:bodyPr lIns="45719" rIns="45719"/>
          <a:lstStyle/>
          <a:p>
            <a:pPr>
              <a:defRPr>
                <a:latin typeface="Comic Sans MS"/>
                <a:ea typeface="Comic Sans MS"/>
                <a:cs typeface="Comic Sans MS"/>
                <a:sym typeface="Comic Sans MS"/>
              </a:defRPr>
            </a:pPr>
            <a:endParaRPr/>
          </a:p>
        </p:txBody>
      </p:sp>
      <p:sp>
        <p:nvSpPr>
          <p:cNvPr id="146" name="Text Box 5"/>
          <p:cNvSpPr txBox="1"/>
          <p:nvPr/>
        </p:nvSpPr>
        <p:spPr>
          <a:xfrm>
            <a:off x="6997700" y="5249862"/>
            <a:ext cx="1463675"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Futura Lt BT"/>
                <a:ea typeface="Futura Lt BT"/>
                <a:cs typeface="Futura Lt BT"/>
                <a:sym typeface="Futura Lt BT"/>
              </a:defRPr>
            </a:lvl1pPr>
          </a:lstStyle>
          <a:p>
            <a:r>
              <a:t>Everyone has a worldview.</a:t>
            </a:r>
          </a:p>
        </p:txBody>
      </p:sp>
      <p:sp>
        <p:nvSpPr>
          <p:cNvPr id="147" name="Freeform 6"/>
          <p:cNvSpPr/>
          <p:nvPr/>
        </p:nvSpPr>
        <p:spPr>
          <a:xfrm>
            <a:off x="506552" y="1492948"/>
            <a:ext cx="3747948" cy="3371153"/>
          </a:xfrm>
          <a:custGeom>
            <a:avLst/>
            <a:gdLst/>
            <a:ahLst/>
            <a:cxnLst>
              <a:cxn ang="0">
                <a:pos x="wd2" y="hd2"/>
              </a:cxn>
              <a:cxn ang="5400000">
                <a:pos x="wd2" y="hd2"/>
              </a:cxn>
              <a:cxn ang="10800000">
                <a:pos x="wd2" y="hd2"/>
              </a:cxn>
              <a:cxn ang="16200000">
                <a:pos x="wd2" y="hd2"/>
              </a:cxn>
            </a:cxnLst>
            <a:rect l="0" t="0" r="r" b="b"/>
            <a:pathLst>
              <a:path w="20497" h="20404" extrusionOk="0">
                <a:moveTo>
                  <a:pt x="20497" y="2417"/>
                </a:moveTo>
                <a:cubicBezTo>
                  <a:pt x="18379" y="610"/>
                  <a:pt x="16260" y="-1196"/>
                  <a:pt x="12996" y="1033"/>
                </a:cubicBezTo>
                <a:cubicBezTo>
                  <a:pt x="9732" y="3262"/>
                  <a:pt x="2925" y="12563"/>
                  <a:pt x="911" y="15792"/>
                </a:cubicBezTo>
                <a:cubicBezTo>
                  <a:pt x="-1103" y="19020"/>
                  <a:pt x="842" y="19635"/>
                  <a:pt x="911" y="20404"/>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sp>
        <p:nvSpPr>
          <p:cNvPr id="148" name="Text Box 8"/>
          <p:cNvSpPr txBox="1"/>
          <p:nvPr/>
        </p:nvSpPr>
        <p:spPr>
          <a:xfrm>
            <a:off x="762000" y="4876800"/>
            <a:ext cx="1158875" cy="739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Futura Lt BT"/>
                <a:ea typeface="Futura Lt BT"/>
                <a:cs typeface="Futura Lt BT"/>
                <a:sym typeface="Futura Lt BT"/>
              </a:defRPr>
            </a:lvl1pPr>
          </a:lstStyle>
          <a:p>
            <a:r>
              <a:t>God is who He says      He is.</a:t>
            </a:r>
          </a:p>
        </p:txBody>
      </p:sp>
      <p:sp>
        <p:nvSpPr>
          <p:cNvPr id="149" name="Oval 9"/>
          <p:cNvSpPr/>
          <p:nvPr/>
        </p:nvSpPr>
        <p:spPr>
          <a:xfrm>
            <a:off x="4419600" y="1676400"/>
            <a:ext cx="304800" cy="457200"/>
          </a:xfrm>
          <a:prstGeom prst="ellipse">
            <a:avLst/>
          </a:prstGeom>
          <a:solidFill>
            <a:srgbClr val="993300"/>
          </a:solidFill>
          <a:ln>
            <a:solidFill>
              <a:srgbClr val="000000"/>
            </a:solidFill>
          </a:ln>
        </p:spPr>
        <p:txBody>
          <a:bodyPr lIns="45719" rIns="45719" anchor="ctr"/>
          <a:lstStyle/>
          <a:p>
            <a:pPr>
              <a:defRPr>
                <a:latin typeface="Comic Sans MS"/>
                <a:ea typeface="Comic Sans MS"/>
                <a:cs typeface="Comic Sans MS"/>
                <a:sym typeface="Comic Sans MS"/>
              </a:defRPr>
            </a:pPr>
            <a:endParaRPr/>
          </a:p>
        </p:txBody>
      </p:sp>
      <p:sp>
        <p:nvSpPr>
          <p:cNvPr id="150" name="Oval 10"/>
          <p:cNvSpPr/>
          <p:nvPr/>
        </p:nvSpPr>
        <p:spPr>
          <a:xfrm>
            <a:off x="4154487" y="1798638"/>
            <a:ext cx="417513" cy="106363"/>
          </a:xfrm>
          <a:prstGeom prst="ellipse">
            <a:avLst/>
          </a:prstGeom>
          <a:solidFill>
            <a:srgbClr val="993300"/>
          </a:solidFill>
          <a:ln>
            <a:solidFill>
              <a:srgbClr val="000000"/>
            </a:solidFill>
          </a:ln>
        </p:spPr>
        <p:txBody>
          <a:bodyPr lIns="45719" rIns="45719" anchor="ctr"/>
          <a:lstStyle/>
          <a:p>
            <a:pPr>
              <a:defRPr>
                <a:latin typeface="Comic Sans MS"/>
                <a:ea typeface="Comic Sans MS"/>
                <a:cs typeface="Comic Sans MS"/>
                <a:sym typeface="Comic Sans MS"/>
              </a:defRPr>
            </a:pPr>
            <a:endParaRPr/>
          </a:p>
        </p:txBody>
      </p:sp>
      <p:grpSp>
        <p:nvGrpSpPr>
          <p:cNvPr id="154" name="AutoShape 11"/>
          <p:cNvGrpSpPr/>
          <p:nvPr/>
        </p:nvGrpSpPr>
        <p:grpSpPr>
          <a:xfrm>
            <a:off x="4419600" y="1371600"/>
            <a:ext cx="381001" cy="304801"/>
            <a:chOff x="0" y="0"/>
            <a:chExt cx="381000" cy="304800"/>
          </a:xfrm>
        </p:grpSpPr>
        <p:sp>
          <p:nvSpPr>
            <p:cNvPr id="151" name="Oval"/>
            <p:cNvSpPr/>
            <p:nvPr/>
          </p:nvSpPr>
          <p:spPr>
            <a:xfrm>
              <a:off x="0" y="0"/>
              <a:ext cx="381000" cy="304800"/>
            </a:xfrm>
            <a:prstGeom prst="ellipse">
              <a:avLst/>
            </a:prstGeom>
            <a:solidFill>
              <a:srgbClr val="CC9900"/>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2" name="Shape"/>
            <p:cNvSpPr/>
            <p:nvPr/>
          </p:nvSpPr>
          <p:spPr>
            <a:xfrm>
              <a:off x="109625" y="90945"/>
              <a:ext cx="161750" cy="317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sp>
          <p:nvSpPr>
            <p:cNvPr id="153" name="Shape"/>
            <p:cNvSpPr/>
            <p:nvPr/>
          </p:nvSpPr>
          <p:spPr>
            <a:xfrm>
              <a:off x="0" y="0"/>
              <a:ext cx="381001" cy="304801"/>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rgbClr val="000000"/>
              </a:solidFill>
              <a:prstDash val="solid"/>
              <a:round/>
            </a:ln>
            <a:effectLst/>
          </p:spPr>
          <p:txBody>
            <a:bodyPr wrap="square" lIns="45719" tIns="45719" rIns="45719" bIns="45719" numCol="1" anchor="ctr">
              <a:noAutofit/>
            </a:bodyPr>
            <a:lstStyle/>
            <a:p>
              <a:pPr>
                <a:defRPr>
                  <a:latin typeface="Comic Sans MS"/>
                  <a:ea typeface="Comic Sans MS"/>
                  <a:cs typeface="Comic Sans MS"/>
                  <a:sym typeface="Comic Sans MS"/>
                </a:defRPr>
              </a:pPr>
              <a:endParaRPr/>
            </a:p>
          </p:txBody>
        </p:sp>
      </p:grpSp>
      <p:sp>
        <p:nvSpPr>
          <p:cNvPr id="155" name="Freeform 12"/>
          <p:cNvSpPr/>
          <p:nvPr/>
        </p:nvSpPr>
        <p:spPr>
          <a:xfrm>
            <a:off x="4498974" y="1306512"/>
            <a:ext cx="261939" cy="115888"/>
          </a:xfrm>
          <a:custGeom>
            <a:avLst/>
            <a:gdLst/>
            <a:ahLst/>
            <a:cxnLst>
              <a:cxn ang="0">
                <a:pos x="wd2" y="hd2"/>
              </a:cxn>
              <a:cxn ang="5400000">
                <a:pos x="wd2" y="hd2"/>
              </a:cxn>
              <a:cxn ang="10800000">
                <a:pos x="wd2" y="hd2"/>
              </a:cxn>
              <a:cxn ang="16200000">
                <a:pos x="wd2" y="hd2"/>
              </a:cxn>
            </a:cxnLst>
            <a:rect l="0" t="0" r="r" b="b"/>
            <a:pathLst>
              <a:path w="17557" h="21600" extrusionOk="0">
                <a:moveTo>
                  <a:pt x="958" y="7989"/>
                </a:moveTo>
                <a:cubicBezTo>
                  <a:pt x="4256" y="10948"/>
                  <a:pt x="5533" y="15978"/>
                  <a:pt x="8832" y="18937"/>
                </a:cubicBezTo>
                <a:cubicBezTo>
                  <a:pt x="21600" y="13907"/>
                  <a:pt x="13513" y="15386"/>
                  <a:pt x="8832" y="10652"/>
                </a:cubicBezTo>
                <a:cubicBezTo>
                  <a:pt x="4363" y="13907"/>
                  <a:pt x="3299" y="19825"/>
                  <a:pt x="0" y="10652"/>
                </a:cubicBezTo>
                <a:cubicBezTo>
                  <a:pt x="638" y="8877"/>
                  <a:pt x="1170" y="6510"/>
                  <a:pt x="2022" y="5326"/>
                </a:cubicBezTo>
                <a:cubicBezTo>
                  <a:pt x="3831" y="2959"/>
                  <a:pt x="7767" y="0"/>
                  <a:pt x="7767" y="0"/>
                </a:cubicBezTo>
                <a:cubicBezTo>
                  <a:pt x="11811" y="2663"/>
                  <a:pt x="13726" y="5622"/>
                  <a:pt x="16599" y="13611"/>
                </a:cubicBezTo>
                <a:cubicBezTo>
                  <a:pt x="16918" y="16274"/>
                  <a:pt x="17557" y="21600"/>
                  <a:pt x="17557" y="21600"/>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sp>
        <p:nvSpPr>
          <p:cNvPr id="156" name="Line 13"/>
          <p:cNvSpPr/>
          <p:nvPr/>
        </p:nvSpPr>
        <p:spPr>
          <a:xfrm flipH="1">
            <a:off x="4190999" y="2057400"/>
            <a:ext cx="152401" cy="0"/>
          </a:xfrm>
          <a:prstGeom prst="line">
            <a:avLst/>
          </a:prstGeom>
          <a:ln>
            <a:solidFill>
              <a:srgbClr val="000000"/>
            </a:solidFill>
          </a:ln>
        </p:spPr>
        <p:txBody>
          <a:bodyPr lIns="45719" rIns="45719"/>
          <a:lstStyle/>
          <a:p>
            <a:endParaRPr/>
          </a:p>
        </p:txBody>
      </p:sp>
      <p:sp>
        <p:nvSpPr>
          <p:cNvPr id="157" name="Freeform 14"/>
          <p:cNvSpPr/>
          <p:nvPr/>
        </p:nvSpPr>
        <p:spPr>
          <a:xfrm>
            <a:off x="5257800" y="1532007"/>
            <a:ext cx="2819401" cy="1363593"/>
          </a:xfrm>
          <a:custGeom>
            <a:avLst/>
            <a:gdLst/>
            <a:ahLst/>
            <a:cxnLst>
              <a:cxn ang="0">
                <a:pos x="wd2" y="hd2"/>
              </a:cxn>
              <a:cxn ang="5400000">
                <a:pos x="wd2" y="hd2"/>
              </a:cxn>
              <a:cxn ang="10800000">
                <a:pos x="wd2" y="hd2"/>
              </a:cxn>
              <a:cxn ang="16200000">
                <a:pos x="wd2" y="hd2"/>
              </a:cxn>
            </a:cxnLst>
            <a:rect l="0" t="0" r="r" b="b"/>
            <a:pathLst>
              <a:path w="21600" h="19993" extrusionOk="0">
                <a:moveTo>
                  <a:pt x="0" y="4352"/>
                </a:moveTo>
                <a:cubicBezTo>
                  <a:pt x="5789" y="1372"/>
                  <a:pt x="11578" y="-1607"/>
                  <a:pt x="15178" y="1000"/>
                </a:cubicBezTo>
                <a:cubicBezTo>
                  <a:pt x="18778" y="3607"/>
                  <a:pt x="20530" y="16641"/>
                  <a:pt x="21600" y="19993"/>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58" name="Picture 15" descr="Picture 15"/>
          <p:cNvPicPr>
            <a:picLocks noChangeAspect="1"/>
          </p:cNvPicPr>
          <p:nvPr/>
        </p:nvPicPr>
        <p:blipFill>
          <a:blip r:embed="rId3">
            <a:extLst/>
          </a:blip>
          <a:stretch>
            <a:fillRect/>
          </a:stretch>
        </p:blipFill>
        <p:spPr>
          <a:xfrm>
            <a:off x="5686425" y="3632200"/>
            <a:ext cx="398464" cy="533400"/>
          </a:xfrm>
          <a:prstGeom prst="rect">
            <a:avLst/>
          </a:prstGeom>
          <a:ln w="12700">
            <a:miter lim="400000"/>
          </a:ln>
        </p:spPr>
      </p:pic>
      <p:sp>
        <p:nvSpPr>
          <p:cNvPr id="159" name="Text Box 16"/>
          <p:cNvSpPr txBox="1"/>
          <p:nvPr/>
        </p:nvSpPr>
        <p:spPr>
          <a:xfrm>
            <a:off x="7988300" y="1962150"/>
            <a:ext cx="1155700"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Futura Lt BT"/>
                <a:ea typeface="Futura Lt BT"/>
                <a:cs typeface="Futura Lt BT"/>
                <a:sym typeface="Futura Lt BT"/>
              </a:defRPr>
            </a:lvl1pPr>
          </a:lstStyle>
          <a:p>
            <a:r>
              <a:t>God is God  not man.</a:t>
            </a:r>
          </a:p>
        </p:txBody>
      </p:sp>
      <p:sp>
        <p:nvSpPr>
          <p:cNvPr id="160" name="Freeform 17"/>
          <p:cNvSpPr/>
          <p:nvPr/>
        </p:nvSpPr>
        <p:spPr>
          <a:xfrm>
            <a:off x="2881721" y="2043113"/>
            <a:ext cx="1715679" cy="3981451"/>
          </a:xfrm>
          <a:custGeom>
            <a:avLst/>
            <a:gdLst/>
            <a:ahLst/>
            <a:cxnLst>
              <a:cxn ang="0">
                <a:pos x="wd2" y="hd2"/>
              </a:cxn>
              <a:cxn ang="5400000">
                <a:pos x="wd2" y="hd2"/>
              </a:cxn>
              <a:cxn ang="10800000">
                <a:pos x="wd2" y="hd2"/>
              </a:cxn>
              <a:cxn ang="16200000">
                <a:pos x="wd2" y="hd2"/>
              </a:cxn>
            </a:cxnLst>
            <a:rect l="0" t="0" r="r" b="b"/>
            <a:pathLst>
              <a:path w="21222" h="21600" extrusionOk="0">
                <a:moveTo>
                  <a:pt x="21222" y="0"/>
                </a:moveTo>
                <a:cubicBezTo>
                  <a:pt x="17923" y="3505"/>
                  <a:pt x="14624" y="7011"/>
                  <a:pt x="11090" y="9301"/>
                </a:cubicBezTo>
                <a:cubicBezTo>
                  <a:pt x="7555" y="11592"/>
                  <a:pt x="407" y="11696"/>
                  <a:pt x="15" y="13745"/>
                </a:cubicBezTo>
                <a:cubicBezTo>
                  <a:pt x="-378" y="15795"/>
                  <a:pt x="7280" y="20291"/>
                  <a:pt x="8733" y="21600"/>
                </a:cubicBezTo>
              </a:path>
            </a:pathLst>
          </a:custGeom>
          <a:ln w="19050">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61" name="Picture 18" descr="Picture 18"/>
          <p:cNvPicPr>
            <a:picLocks noChangeAspect="1"/>
          </p:cNvPicPr>
          <p:nvPr/>
        </p:nvPicPr>
        <p:blipFill>
          <a:blip r:embed="rId3">
            <a:extLst/>
          </a:blip>
          <a:stretch>
            <a:fillRect/>
          </a:stretch>
        </p:blipFill>
        <p:spPr>
          <a:xfrm rot="20540213">
            <a:off x="2057400" y="5257800"/>
            <a:ext cx="398464" cy="533400"/>
          </a:xfrm>
          <a:prstGeom prst="rect">
            <a:avLst/>
          </a:prstGeom>
          <a:ln w="12700">
            <a:miter lim="400000"/>
          </a:ln>
        </p:spPr>
      </p:pic>
      <p:sp>
        <p:nvSpPr>
          <p:cNvPr id="162" name="Text Box 19"/>
          <p:cNvSpPr txBox="1"/>
          <p:nvPr/>
        </p:nvSpPr>
        <p:spPr>
          <a:xfrm>
            <a:off x="2514600" y="5257800"/>
            <a:ext cx="1465769"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Jesus died and</a:t>
            </a:r>
            <a:endParaRPr>
              <a:latin typeface="Comic Sans MS"/>
              <a:ea typeface="Comic Sans MS"/>
              <a:cs typeface="Comic Sans MS"/>
              <a:sym typeface="Comic Sans MS"/>
            </a:endParaRPr>
          </a:p>
          <a:p>
            <a:pPr>
              <a:defRPr>
                <a:latin typeface="Futura Lt BT"/>
                <a:ea typeface="Futura Lt BT"/>
                <a:cs typeface="Futura Lt BT"/>
                <a:sym typeface="Futura Lt BT"/>
              </a:defRPr>
            </a:pPr>
            <a:r>
              <a:t>Rose again.</a:t>
            </a:r>
          </a:p>
        </p:txBody>
      </p:sp>
      <p:sp>
        <p:nvSpPr>
          <p:cNvPr id="163" name="Freeform 20"/>
          <p:cNvSpPr/>
          <p:nvPr/>
        </p:nvSpPr>
        <p:spPr>
          <a:xfrm>
            <a:off x="5065712" y="1823423"/>
            <a:ext cx="985632" cy="1935778"/>
          </a:xfrm>
          <a:custGeom>
            <a:avLst/>
            <a:gdLst/>
            <a:ahLst/>
            <a:cxnLst>
              <a:cxn ang="0">
                <a:pos x="wd2" y="hd2"/>
              </a:cxn>
              <a:cxn ang="5400000">
                <a:pos x="wd2" y="hd2"/>
              </a:cxn>
              <a:cxn ang="10800000">
                <a:pos x="wd2" y="hd2"/>
              </a:cxn>
              <a:cxn ang="16200000">
                <a:pos x="wd2" y="hd2"/>
              </a:cxn>
            </a:cxnLst>
            <a:rect l="0" t="0" r="r" b="b"/>
            <a:pathLst>
              <a:path w="19868" h="20739" extrusionOk="0">
                <a:moveTo>
                  <a:pt x="0" y="840"/>
                </a:moveTo>
                <a:cubicBezTo>
                  <a:pt x="8768" y="-11"/>
                  <a:pt x="17568" y="-861"/>
                  <a:pt x="19584" y="1775"/>
                </a:cubicBezTo>
                <a:cubicBezTo>
                  <a:pt x="21600" y="4411"/>
                  <a:pt x="12224" y="13528"/>
                  <a:pt x="12000" y="16691"/>
                </a:cubicBezTo>
                <a:cubicBezTo>
                  <a:pt x="11776" y="19855"/>
                  <a:pt x="14944" y="20297"/>
                  <a:pt x="18144" y="20739"/>
                </a:cubicBezTo>
              </a:path>
            </a:pathLst>
          </a:custGeom>
          <a:ln w="12700">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64" name="Picture 21" descr="Picture 21"/>
          <p:cNvPicPr>
            <a:picLocks noChangeAspect="1"/>
          </p:cNvPicPr>
          <p:nvPr/>
        </p:nvPicPr>
        <p:blipFill>
          <a:blip r:embed="rId3">
            <a:extLst/>
          </a:blip>
          <a:stretch>
            <a:fillRect/>
          </a:stretch>
        </p:blipFill>
        <p:spPr>
          <a:xfrm>
            <a:off x="7915275" y="2782888"/>
            <a:ext cx="398464" cy="533401"/>
          </a:xfrm>
          <a:prstGeom prst="rect">
            <a:avLst/>
          </a:prstGeom>
          <a:ln w="12700">
            <a:miter lim="400000"/>
          </a:ln>
        </p:spPr>
      </p:pic>
      <p:sp>
        <p:nvSpPr>
          <p:cNvPr id="165" name="Text Box 22"/>
          <p:cNvSpPr txBox="1"/>
          <p:nvPr/>
        </p:nvSpPr>
        <p:spPr>
          <a:xfrm>
            <a:off x="5181600" y="4116387"/>
            <a:ext cx="1274388"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Jesus is God</a:t>
            </a:r>
            <a:r>
              <a:rPr sz="1800"/>
              <a:t>.</a:t>
            </a:r>
          </a:p>
        </p:txBody>
      </p:sp>
      <p:sp>
        <p:nvSpPr>
          <p:cNvPr id="166" name="Freeform 23"/>
          <p:cNvSpPr/>
          <p:nvPr/>
        </p:nvSpPr>
        <p:spPr>
          <a:xfrm>
            <a:off x="1533373" y="1428750"/>
            <a:ext cx="2524277" cy="2171701"/>
          </a:xfrm>
          <a:custGeom>
            <a:avLst/>
            <a:gdLst/>
            <a:ahLst/>
            <a:cxnLst>
              <a:cxn ang="0">
                <a:pos x="wd2" y="hd2"/>
              </a:cxn>
              <a:cxn ang="5400000">
                <a:pos x="wd2" y="hd2"/>
              </a:cxn>
              <a:cxn ang="10800000">
                <a:pos x="wd2" y="hd2"/>
              </a:cxn>
              <a:cxn ang="16200000">
                <a:pos x="wd2" y="hd2"/>
              </a:cxn>
            </a:cxnLst>
            <a:rect l="0" t="0" r="r" b="b"/>
            <a:pathLst>
              <a:path w="20456" h="21568" extrusionOk="0">
                <a:moveTo>
                  <a:pt x="20456" y="5675"/>
                </a:moveTo>
                <a:cubicBezTo>
                  <a:pt x="19028" y="4509"/>
                  <a:pt x="18025" y="2428"/>
                  <a:pt x="16288" y="1892"/>
                </a:cubicBezTo>
                <a:cubicBezTo>
                  <a:pt x="15696" y="1403"/>
                  <a:pt x="15284" y="977"/>
                  <a:pt x="14590" y="756"/>
                </a:cubicBezTo>
                <a:cubicBezTo>
                  <a:pt x="14435" y="630"/>
                  <a:pt x="14294" y="473"/>
                  <a:pt x="14127" y="378"/>
                </a:cubicBezTo>
                <a:cubicBezTo>
                  <a:pt x="13831" y="220"/>
                  <a:pt x="13200" y="0"/>
                  <a:pt x="13200" y="0"/>
                </a:cubicBezTo>
                <a:cubicBezTo>
                  <a:pt x="11605" y="94"/>
                  <a:pt x="9585" y="-32"/>
                  <a:pt x="7951" y="567"/>
                </a:cubicBezTo>
                <a:cubicBezTo>
                  <a:pt x="6626" y="1056"/>
                  <a:pt x="5842" y="2112"/>
                  <a:pt x="4709" y="3027"/>
                </a:cubicBezTo>
                <a:cubicBezTo>
                  <a:pt x="3796" y="3768"/>
                  <a:pt x="3230" y="3326"/>
                  <a:pt x="2394" y="4351"/>
                </a:cubicBezTo>
                <a:cubicBezTo>
                  <a:pt x="1944" y="4903"/>
                  <a:pt x="1686" y="5439"/>
                  <a:pt x="1159" y="5865"/>
                </a:cubicBezTo>
                <a:cubicBezTo>
                  <a:pt x="-1144" y="10090"/>
                  <a:pt x="696" y="20212"/>
                  <a:pt x="696" y="21568"/>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67" name="Picture 24" descr="Picture 24"/>
          <p:cNvPicPr>
            <a:picLocks noChangeAspect="1"/>
          </p:cNvPicPr>
          <p:nvPr/>
        </p:nvPicPr>
        <p:blipFill>
          <a:blip r:embed="rId3">
            <a:extLst/>
          </a:blip>
          <a:stretch>
            <a:fillRect/>
          </a:stretch>
        </p:blipFill>
        <p:spPr>
          <a:xfrm>
            <a:off x="1419225" y="3460750"/>
            <a:ext cx="398464" cy="533400"/>
          </a:xfrm>
          <a:prstGeom prst="rect">
            <a:avLst/>
          </a:prstGeom>
          <a:ln w="12700">
            <a:miter lim="400000"/>
          </a:ln>
        </p:spPr>
      </p:pic>
      <p:sp>
        <p:nvSpPr>
          <p:cNvPr id="168" name="Text Box 25"/>
          <p:cNvSpPr txBox="1"/>
          <p:nvPr/>
        </p:nvSpPr>
        <p:spPr>
          <a:xfrm>
            <a:off x="1676400" y="3505200"/>
            <a:ext cx="1356988"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Christianity is</a:t>
            </a:r>
            <a:endParaRPr>
              <a:latin typeface="Comic Sans MS"/>
              <a:ea typeface="Comic Sans MS"/>
              <a:cs typeface="Comic Sans MS"/>
              <a:sym typeface="Comic Sans MS"/>
            </a:endParaRPr>
          </a:p>
          <a:p>
            <a:pPr>
              <a:defRPr>
                <a:latin typeface="Futura Lt BT"/>
                <a:ea typeface="Futura Lt BT"/>
                <a:cs typeface="Futura Lt BT"/>
                <a:sym typeface="Futura Lt BT"/>
              </a:defRPr>
            </a:pPr>
            <a:r>
              <a:t>Jewish.</a:t>
            </a:r>
          </a:p>
        </p:txBody>
      </p:sp>
      <p:sp>
        <p:nvSpPr>
          <p:cNvPr id="169" name="Text Box 26"/>
          <p:cNvSpPr txBox="1"/>
          <p:nvPr/>
        </p:nvSpPr>
        <p:spPr>
          <a:xfrm>
            <a:off x="6554788" y="6172200"/>
            <a:ext cx="233662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The Christian believes</a:t>
            </a:r>
            <a:endParaRPr>
              <a:latin typeface="Comic Sans MS"/>
              <a:ea typeface="Comic Sans MS"/>
              <a:cs typeface="Comic Sans MS"/>
              <a:sym typeface="Comic Sans MS"/>
            </a:endParaRPr>
          </a:p>
          <a:p>
            <a:pPr>
              <a:defRPr>
                <a:latin typeface="Futura Lt BT"/>
                <a:ea typeface="Futura Lt BT"/>
                <a:cs typeface="Futura Lt BT"/>
                <a:sym typeface="Futura Lt BT"/>
              </a:defRPr>
            </a:pPr>
            <a:r>
              <a:t> in Christ and follows Him.</a:t>
            </a:r>
          </a:p>
        </p:txBody>
      </p:sp>
      <p:sp>
        <p:nvSpPr>
          <p:cNvPr id="170" name="Freeform 28"/>
          <p:cNvSpPr/>
          <p:nvPr/>
        </p:nvSpPr>
        <p:spPr>
          <a:xfrm>
            <a:off x="581025" y="2031929"/>
            <a:ext cx="3338513" cy="4194247"/>
          </a:xfrm>
          <a:custGeom>
            <a:avLst/>
            <a:gdLst/>
            <a:ahLst/>
            <a:cxnLst>
              <a:cxn ang="0">
                <a:pos x="wd2" y="hd2"/>
              </a:cxn>
              <a:cxn ang="5400000">
                <a:pos x="wd2" y="hd2"/>
              </a:cxn>
              <a:cxn ang="10800000">
                <a:pos x="wd2" y="hd2"/>
              </a:cxn>
              <a:cxn ang="16200000">
                <a:pos x="wd2" y="hd2"/>
              </a:cxn>
            </a:cxnLst>
            <a:rect l="0" t="0" r="r" b="b"/>
            <a:pathLst>
              <a:path w="21600" h="21584" extrusionOk="0">
                <a:moveTo>
                  <a:pt x="21600" y="1"/>
                </a:moveTo>
                <a:cubicBezTo>
                  <a:pt x="16382" y="-8"/>
                  <a:pt x="11177" y="-16"/>
                  <a:pt x="10522" y="2404"/>
                </a:cubicBezTo>
                <a:cubicBezTo>
                  <a:pt x="9867" y="4824"/>
                  <a:pt x="19399" y="11319"/>
                  <a:pt x="17644" y="14520"/>
                </a:cubicBezTo>
                <a:cubicBezTo>
                  <a:pt x="15888" y="17721"/>
                  <a:pt x="2943" y="20404"/>
                  <a:pt x="0" y="21584"/>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71" name="Picture 29" descr="Picture 29"/>
          <p:cNvPicPr>
            <a:picLocks noChangeAspect="1"/>
          </p:cNvPicPr>
          <p:nvPr/>
        </p:nvPicPr>
        <p:blipFill>
          <a:blip r:embed="rId3">
            <a:extLst/>
          </a:blip>
          <a:stretch>
            <a:fillRect/>
          </a:stretch>
        </p:blipFill>
        <p:spPr>
          <a:xfrm>
            <a:off x="439737" y="6140450"/>
            <a:ext cx="398463" cy="533400"/>
          </a:xfrm>
          <a:prstGeom prst="rect">
            <a:avLst/>
          </a:prstGeom>
          <a:ln w="12700">
            <a:miter lim="400000"/>
          </a:ln>
        </p:spPr>
      </p:pic>
      <p:sp>
        <p:nvSpPr>
          <p:cNvPr id="172" name="Text Box 30"/>
          <p:cNvSpPr txBox="1"/>
          <p:nvPr/>
        </p:nvSpPr>
        <p:spPr>
          <a:xfrm>
            <a:off x="881062" y="6172200"/>
            <a:ext cx="2079626"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Futura Lt BT"/>
                <a:ea typeface="Futura Lt BT"/>
                <a:cs typeface="Futura Lt BT"/>
                <a:sym typeface="Futura Lt BT"/>
              </a:defRPr>
            </a:lvl1pPr>
          </a:lstStyle>
          <a:p>
            <a:r>
              <a:t>The god of Islam is not the God of the Bible.</a:t>
            </a:r>
          </a:p>
        </p:txBody>
      </p:sp>
      <p:sp>
        <p:nvSpPr>
          <p:cNvPr id="173" name="Freeform 31"/>
          <p:cNvSpPr/>
          <p:nvPr/>
        </p:nvSpPr>
        <p:spPr>
          <a:xfrm>
            <a:off x="4978399" y="1989138"/>
            <a:ext cx="2017714" cy="2365376"/>
          </a:xfrm>
          <a:custGeom>
            <a:avLst/>
            <a:gdLst/>
            <a:ahLst/>
            <a:cxnLst>
              <a:cxn ang="0">
                <a:pos x="wd2" y="hd2"/>
              </a:cxn>
              <a:cxn ang="5400000">
                <a:pos x="wd2" y="hd2"/>
              </a:cxn>
              <a:cxn ang="10800000">
                <a:pos x="wd2" y="hd2"/>
              </a:cxn>
              <a:cxn ang="16200000">
                <a:pos x="wd2" y="hd2"/>
              </a:cxn>
            </a:cxnLst>
            <a:rect l="0" t="0" r="r" b="b"/>
            <a:pathLst>
              <a:path w="20830" h="21600" extrusionOk="0">
                <a:moveTo>
                  <a:pt x="0" y="0"/>
                </a:moveTo>
                <a:cubicBezTo>
                  <a:pt x="8686" y="1102"/>
                  <a:pt x="17372" y="2218"/>
                  <a:pt x="19486" y="5291"/>
                </a:cubicBezTo>
                <a:cubicBezTo>
                  <a:pt x="21600" y="8365"/>
                  <a:pt x="12504" y="15700"/>
                  <a:pt x="12734" y="18411"/>
                </a:cubicBezTo>
                <a:cubicBezTo>
                  <a:pt x="12963" y="21122"/>
                  <a:pt x="19486" y="21064"/>
                  <a:pt x="20830" y="21600"/>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74" name="Picture 32" descr="Picture 32"/>
          <p:cNvPicPr>
            <a:picLocks noChangeAspect="1"/>
          </p:cNvPicPr>
          <p:nvPr/>
        </p:nvPicPr>
        <p:blipFill>
          <a:blip r:embed="rId3">
            <a:extLst/>
          </a:blip>
          <a:stretch>
            <a:fillRect/>
          </a:stretch>
        </p:blipFill>
        <p:spPr>
          <a:xfrm>
            <a:off x="6789738" y="4300537"/>
            <a:ext cx="398463" cy="533401"/>
          </a:xfrm>
          <a:prstGeom prst="rect">
            <a:avLst/>
          </a:prstGeom>
          <a:ln w="12700">
            <a:miter lim="400000"/>
          </a:ln>
        </p:spPr>
      </p:pic>
      <p:sp>
        <p:nvSpPr>
          <p:cNvPr id="175" name="Text Box 33"/>
          <p:cNvSpPr txBox="1"/>
          <p:nvPr/>
        </p:nvSpPr>
        <p:spPr>
          <a:xfrm>
            <a:off x="7165974" y="4329112"/>
            <a:ext cx="1754087"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God keeps His</a:t>
            </a:r>
            <a:endParaRPr>
              <a:latin typeface="Comic Sans MS"/>
              <a:ea typeface="Comic Sans MS"/>
              <a:cs typeface="Comic Sans MS"/>
              <a:sym typeface="Comic Sans MS"/>
            </a:endParaRPr>
          </a:p>
          <a:p>
            <a:pPr>
              <a:defRPr>
                <a:latin typeface="Futura Lt BT"/>
                <a:ea typeface="Futura Lt BT"/>
                <a:cs typeface="Futura Lt BT"/>
                <a:sym typeface="Futura Lt BT"/>
              </a:defRPr>
            </a:pPr>
            <a:r>
              <a:t> Covenant promise</a:t>
            </a:r>
            <a:r>
              <a:rPr b="0"/>
              <a:t>.</a:t>
            </a:r>
          </a:p>
        </p:txBody>
      </p:sp>
      <p:sp>
        <p:nvSpPr>
          <p:cNvPr id="176" name="Text Box 34"/>
          <p:cNvSpPr txBox="1"/>
          <p:nvPr/>
        </p:nvSpPr>
        <p:spPr>
          <a:xfrm>
            <a:off x="7824788" y="3849687"/>
            <a:ext cx="1278357"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600">
                <a:latin typeface="Futura Lt BT"/>
                <a:ea typeface="Futura Lt BT"/>
                <a:cs typeface="Futura Lt BT"/>
                <a:sym typeface="Futura Lt BT"/>
              </a:defRPr>
            </a:pPr>
            <a:r>
              <a:t>God </a:t>
            </a:r>
            <a:r>
              <a:rPr sz="1400"/>
              <a:t>Created.</a:t>
            </a:r>
          </a:p>
        </p:txBody>
      </p:sp>
      <p:sp>
        <p:nvSpPr>
          <p:cNvPr id="177" name="Text Box 37"/>
          <p:cNvSpPr txBox="1"/>
          <p:nvPr/>
        </p:nvSpPr>
        <p:spPr>
          <a:xfrm>
            <a:off x="4319587" y="4675187"/>
            <a:ext cx="1704689"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Satan is real and </a:t>
            </a:r>
            <a:endParaRPr>
              <a:latin typeface="Comic Sans MS"/>
              <a:ea typeface="Comic Sans MS"/>
              <a:cs typeface="Comic Sans MS"/>
              <a:sym typeface="Comic Sans MS"/>
            </a:endParaRPr>
          </a:p>
          <a:p>
            <a:pPr>
              <a:defRPr>
                <a:latin typeface="Futura Lt BT"/>
                <a:ea typeface="Futura Lt BT"/>
                <a:cs typeface="Futura Lt BT"/>
                <a:sym typeface="Futura Lt BT"/>
              </a:defRPr>
            </a:pPr>
            <a:r>
              <a:t>active in the world.</a:t>
            </a:r>
          </a:p>
        </p:txBody>
      </p:sp>
      <p:pic>
        <p:nvPicPr>
          <p:cNvPr id="178" name="Picture 38" descr="Picture 38"/>
          <p:cNvPicPr>
            <a:picLocks noChangeAspect="1"/>
          </p:cNvPicPr>
          <p:nvPr/>
        </p:nvPicPr>
        <p:blipFill>
          <a:blip r:embed="rId3">
            <a:extLst/>
          </a:blip>
          <a:stretch>
            <a:fillRect/>
          </a:stretch>
        </p:blipFill>
        <p:spPr>
          <a:xfrm>
            <a:off x="3962400" y="4648200"/>
            <a:ext cx="398464" cy="533400"/>
          </a:xfrm>
          <a:prstGeom prst="rect">
            <a:avLst/>
          </a:prstGeom>
          <a:ln w="12700">
            <a:miter lim="400000"/>
          </a:ln>
        </p:spPr>
      </p:pic>
      <p:sp>
        <p:nvSpPr>
          <p:cNvPr id="179" name="Freeform 39"/>
          <p:cNvSpPr/>
          <p:nvPr/>
        </p:nvSpPr>
        <p:spPr>
          <a:xfrm>
            <a:off x="3932793" y="2046288"/>
            <a:ext cx="1017032" cy="2816226"/>
          </a:xfrm>
          <a:custGeom>
            <a:avLst/>
            <a:gdLst/>
            <a:ahLst/>
            <a:cxnLst>
              <a:cxn ang="0">
                <a:pos x="wd2" y="hd2"/>
              </a:cxn>
              <a:cxn ang="5400000">
                <a:pos x="wd2" y="hd2"/>
              </a:cxn>
              <a:cxn ang="10800000">
                <a:pos x="wd2" y="hd2"/>
              </a:cxn>
              <a:cxn ang="16200000">
                <a:pos x="wd2" y="hd2"/>
              </a:cxn>
            </a:cxnLst>
            <a:rect l="0" t="0" r="r" b="b"/>
            <a:pathLst>
              <a:path w="21322" h="21600" extrusionOk="0">
                <a:moveTo>
                  <a:pt x="21322" y="0"/>
                </a:moveTo>
                <a:cubicBezTo>
                  <a:pt x="16097" y="1084"/>
                  <a:pt x="10871" y="2179"/>
                  <a:pt x="7310" y="4347"/>
                </a:cubicBezTo>
                <a:cubicBezTo>
                  <a:pt x="3749" y="6514"/>
                  <a:pt x="321" y="10155"/>
                  <a:pt x="22" y="13028"/>
                </a:cubicBezTo>
                <a:cubicBezTo>
                  <a:pt x="-278" y="15902"/>
                  <a:pt x="2584" y="18751"/>
                  <a:pt x="5480" y="21600"/>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sp>
        <p:nvSpPr>
          <p:cNvPr id="180" name="Text Box 40"/>
          <p:cNvSpPr txBox="1"/>
          <p:nvPr/>
        </p:nvSpPr>
        <p:spPr>
          <a:xfrm>
            <a:off x="3276600" y="3733800"/>
            <a:ext cx="1872591" cy="3073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Futura Lt BT"/>
                <a:ea typeface="Futura Lt BT"/>
                <a:cs typeface="Futura Lt BT"/>
                <a:sym typeface="Futura Lt BT"/>
              </a:defRPr>
            </a:lvl1pPr>
          </a:lstStyle>
          <a:p>
            <a:r>
              <a:t>Mormonism is a cult.</a:t>
            </a:r>
          </a:p>
        </p:txBody>
      </p:sp>
      <p:sp>
        <p:nvSpPr>
          <p:cNvPr id="181" name="Freeform 41"/>
          <p:cNvSpPr/>
          <p:nvPr/>
        </p:nvSpPr>
        <p:spPr>
          <a:xfrm>
            <a:off x="2866902" y="2057400"/>
            <a:ext cx="1095499" cy="1600201"/>
          </a:xfrm>
          <a:custGeom>
            <a:avLst/>
            <a:gdLst/>
            <a:ahLst/>
            <a:cxnLst>
              <a:cxn ang="0">
                <a:pos x="wd2" y="hd2"/>
              </a:cxn>
              <a:cxn ang="5400000">
                <a:pos x="wd2" y="hd2"/>
              </a:cxn>
              <a:cxn ang="10800000">
                <a:pos x="wd2" y="hd2"/>
              </a:cxn>
              <a:cxn ang="16200000">
                <a:pos x="wd2" y="hd2"/>
              </a:cxn>
            </a:cxnLst>
            <a:rect l="0" t="0" r="r" b="b"/>
            <a:pathLst>
              <a:path w="20034" h="21600" extrusionOk="0">
                <a:moveTo>
                  <a:pt x="20034" y="0"/>
                </a:moveTo>
                <a:cubicBezTo>
                  <a:pt x="11324" y="3600"/>
                  <a:pt x="2615" y="7200"/>
                  <a:pt x="524" y="10800"/>
                </a:cubicBezTo>
                <a:cubicBezTo>
                  <a:pt x="-1566" y="14400"/>
                  <a:pt x="2963" y="18000"/>
                  <a:pt x="7492" y="21600"/>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82" name="Picture 42" descr="Picture 42"/>
          <p:cNvPicPr>
            <a:picLocks noChangeAspect="1"/>
          </p:cNvPicPr>
          <p:nvPr/>
        </p:nvPicPr>
        <p:blipFill>
          <a:blip r:embed="rId3">
            <a:extLst/>
          </a:blip>
          <a:stretch>
            <a:fillRect/>
          </a:stretch>
        </p:blipFill>
        <p:spPr>
          <a:xfrm>
            <a:off x="3048000" y="3657600"/>
            <a:ext cx="398464" cy="533400"/>
          </a:xfrm>
          <a:prstGeom prst="rect">
            <a:avLst/>
          </a:prstGeom>
          <a:ln w="12700">
            <a:miter lim="400000"/>
          </a:ln>
        </p:spPr>
      </p:pic>
      <p:pic>
        <p:nvPicPr>
          <p:cNvPr id="183" name="Picture 44" descr="Picture 44"/>
          <p:cNvPicPr>
            <a:picLocks noChangeAspect="1"/>
          </p:cNvPicPr>
          <p:nvPr/>
        </p:nvPicPr>
        <p:blipFill>
          <a:blip r:embed="rId3">
            <a:extLst/>
          </a:blip>
          <a:stretch>
            <a:fillRect/>
          </a:stretch>
        </p:blipFill>
        <p:spPr>
          <a:xfrm>
            <a:off x="457200" y="4800600"/>
            <a:ext cx="398464" cy="533400"/>
          </a:xfrm>
          <a:prstGeom prst="rect">
            <a:avLst/>
          </a:prstGeom>
          <a:ln w="12700">
            <a:miter lim="400000"/>
          </a:ln>
        </p:spPr>
      </p:pic>
      <p:pic>
        <p:nvPicPr>
          <p:cNvPr id="184" name="Picture 47" descr="Picture 47"/>
          <p:cNvPicPr>
            <a:picLocks noChangeAspect="1"/>
          </p:cNvPicPr>
          <p:nvPr/>
        </p:nvPicPr>
        <p:blipFill>
          <a:blip r:embed="rId3">
            <a:extLst/>
          </a:blip>
          <a:stretch>
            <a:fillRect/>
          </a:stretch>
        </p:blipFill>
        <p:spPr>
          <a:xfrm>
            <a:off x="6248400" y="6248400"/>
            <a:ext cx="398464" cy="533400"/>
          </a:xfrm>
          <a:prstGeom prst="rect">
            <a:avLst/>
          </a:prstGeom>
          <a:ln w="12700">
            <a:miter lim="400000"/>
          </a:ln>
        </p:spPr>
      </p:pic>
      <p:pic>
        <p:nvPicPr>
          <p:cNvPr id="185" name="Picture 49" descr="Picture 49"/>
          <p:cNvPicPr>
            <a:picLocks noChangeAspect="1"/>
          </p:cNvPicPr>
          <p:nvPr/>
        </p:nvPicPr>
        <p:blipFill>
          <a:blip r:embed="rId3">
            <a:extLst/>
          </a:blip>
          <a:stretch>
            <a:fillRect/>
          </a:stretch>
        </p:blipFill>
        <p:spPr>
          <a:xfrm rot="20540213">
            <a:off x="3422650" y="5943600"/>
            <a:ext cx="398464" cy="533400"/>
          </a:xfrm>
          <a:prstGeom prst="rect">
            <a:avLst/>
          </a:prstGeom>
          <a:ln w="12700">
            <a:miter lim="400000"/>
          </a:ln>
        </p:spPr>
      </p:pic>
      <p:sp>
        <p:nvSpPr>
          <p:cNvPr id="186" name="Freeform 50"/>
          <p:cNvSpPr/>
          <p:nvPr/>
        </p:nvSpPr>
        <p:spPr>
          <a:xfrm>
            <a:off x="2114010" y="213951"/>
            <a:ext cx="2229390" cy="5196249"/>
          </a:xfrm>
          <a:custGeom>
            <a:avLst/>
            <a:gdLst/>
            <a:ahLst/>
            <a:cxnLst>
              <a:cxn ang="0">
                <a:pos x="wd2" y="hd2"/>
              </a:cxn>
              <a:cxn ang="5400000">
                <a:pos x="wd2" y="hd2"/>
              </a:cxn>
              <a:cxn ang="10800000">
                <a:pos x="wd2" y="hd2"/>
              </a:cxn>
              <a:cxn ang="16200000">
                <a:pos x="wd2" y="hd2"/>
              </a:cxn>
            </a:cxnLst>
            <a:rect l="0" t="0" r="r" b="b"/>
            <a:pathLst>
              <a:path w="20607" h="19995" extrusionOk="0">
                <a:moveTo>
                  <a:pt x="20607" y="6507"/>
                </a:moveTo>
                <a:cubicBezTo>
                  <a:pt x="13094" y="2451"/>
                  <a:pt x="5581" y="-1605"/>
                  <a:pt x="2294" y="643"/>
                </a:cubicBezTo>
                <a:cubicBezTo>
                  <a:pt x="-993" y="2891"/>
                  <a:pt x="-54" y="11443"/>
                  <a:pt x="885" y="19995"/>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sp>
        <p:nvSpPr>
          <p:cNvPr id="187" name="Text Box 51"/>
          <p:cNvSpPr txBox="1"/>
          <p:nvPr/>
        </p:nvSpPr>
        <p:spPr>
          <a:xfrm>
            <a:off x="3733799" y="6096000"/>
            <a:ext cx="2495152"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The Christian worldview is </a:t>
            </a:r>
            <a:endParaRPr>
              <a:latin typeface="Comic Sans MS"/>
              <a:ea typeface="Comic Sans MS"/>
              <a:cs typeface="Comic Sans MS"/>
              <a:sym typeface="Comic Sans MS"/>
            </a:endParaRPr>
          </a:p>
          <a:p>
            <a:pPr>
              <a:defRPr>
                <a:latin typeface="Futura Lt BT"/>
                <a:ea typeface="Futura Lt BT"/>
                <a:cs typeface="Futura Lt BT"/>
                <a:sym typeface="Futura Lt BT"/>
              </a:defRPr>
            </a:pPr>
            <a:r>
              <a:t>the way God sees the world.</a:t>
            </a:r>
          </a:p>
        </p:txBody>
      </p:sp>
      <p:sp>
        <p:nvSpPr>
          <p:cNvPr id="188" name="Freeform 52"/>
          <p:cNvSpPr/>
          <p:nvPr/>
        </p:nvSpPr>
        <p:spPr>
          <a:xfrm>
            <a:off x="5029199" y="-18711"/>
            <a:ext cx="2485292" cy="6495712"/>
          </a:xfrm>
          <a:custGeom>
            <a:avLst/>
            <a:gdLst/>
            <a:ahLst/>
            <a:cxnLst>
              <a:cxn ang="0">
                <a:pos x="wd2" y="hd2"/>
              </a:cxn>
              <a:cxn ang="5400000">
                <a:pos x="wd2" y="hd2"/>
              </a:cxn>
              <a:cxn ang="10800000">
                <a:pos x="wd2" y="hd2"/>
              </a:cxn>
              <a:cxn ang="16200000">
                <a:pos x="wd2" y="hd2"/>
              </a:cxn>
            </a:cxnLst>
            <a:rect l="0" t="0" r="r" b="b"/>
            <a:pathLst>
              <a:path w="20128" h="19978" extrusionOk="0">
                <a:moveTo>
                  <a:pt x="0" y="5682"/>
                </a:moveTo>
                <a:cubicBezTo>
                  <a:pt x="8949" y="2030"/>
                  <a:pt x="17897" y="-1622"/>
                  <a:pt x="19749" y="761"/>
                </a:cubicBezTo>
                <a:cubicBezTo>
                  <a:pt x="21600" y="3143"/>
                  <a:pt x="16354" y="11561"/>
                  <a:pt x="11109" y="19978"/>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89" name="Picture 54" descr="Picture 54"/>
          <p:cNvPicPr>
            <a:picLocks noChangeAspect="1"/>
          </p:cNvPicPr>
          <p:nvPr/>
        </p:nvPicPr>
        <p:blipFill>
          <a:blip r:embed="rId3">
            <a:extLst/>
          </a:blip>
          <a:stretch>
            <a:fillRect/>
          </a:stretch>
        </p:blipFill>
        <p:spPr>
          <a:xfrm>
            <a:off x="3962400" y="5410200"/>
            <a:ext cx="398464" cy="533400"/>
          </a:xfrm>
          <a:prstGeom prst="rect">
            <a:avLst/>
          </a:prstGeom>
          <a:ln w="12700">
            <a:miter lim="400000"/>
          </a:ln>
        </p:spPr>
      </p:pic>
      <p:sp>
        <p:nvSpPr>
          <p:cNvPr id="190" name="Freeform 55"/>
          <p:cNvSpPr/>
          <p:nvPr/>
        </p:nvSpPr>
        <p:spPr>
          <a:xfrm>
            <a:off x="3365222" y="984844"/>
            <a:ext cx="914678" cy="4628557"/>
          </a:xfrm>
          <a:custGeom>
            <a:avLst/>
            <a:gdLst/>
            <a:ahLst/>
            <a:cxnLst>
              <a:cxn ang="0">
                <a:pos x="wd2" y="hd2"/>
              </a:cxn>
              <a:cxn ang="5400000">
                <a:pos x="wd2" y="hd2"/>
              </a:cxn>
              <a:cxn ang="10800000">
                <a:pos x="wd2" y="hd2"/>
              </a:cxn>
              <a:cxn ang="16200000">
                <a:pos x="wd2" y="hd2"/>
              </a:cxn>
            </a:cxnLst>
            <a:rect l="0" t="0" r="r" b="b"/>
            <a:pathLst>
              <a:path w="21311" h="19980" extrusionOk="0">
                <a:moveTo>
                  <a:pt x="21311" y="4849"/>
                </a:moveTo>
                <a:cubicBezTo>
                  <a:pt x="10807" y="1615"/>
                  <a:pt x="303" y="-1620"/>
                  <a:pt x="7" y="902"/>
                </a:cubicBezTo>
                <a:cubicBezTo>
                  <a:pt x="-289" y="3424"/>
                  <a:pt x="9623" y="11702"/>
                  <a:pt x="19536" y="19980"/>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sp>
        <p:nvSpPr>
          <p:cNvPr id="191" name="Text Box 56"/>
          <p:cNvSpPr txBox="1"/>
          <p:nvPr/>
        </p:nvSpPr>
        <p:spPr>
          <a:xfrm>
            <a:off x="4327524" y="5500687"/>
            <a:ext cx="1998823"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God hates the sin but</a:t>
            </a:r>
            <a:endParaRPr>
              <a:latin typeface="Comic Sans MS"/>
              <a:ea typeface="Comic Sans MS"/>
              <a:cs typeface="Comic Sans MS"/>
              <a:sym typeface="Comic Sans MS"/>
            </a:endParaRPr>
          </a:p>
          <a:p>
            <a:pPr>
              <a:defRPr>
                <a:latin typeface="Futura Lt BT"/>
                <a:ea typeface="Futura Lt BT"/>
                <a:cs typeface="Futura Lt BT"/>
                <a:sym typeface="Futura Lt BT"/>
              </a:defRPr>
            </a:pPr>
            <a:r>
              <a:t>loves the sinner .</a:t>
            </a:r>
          </a:p>
        </p:txBody>
      </p:sp>
      <p:sp>
        <p:nvSpPr>
          <p:cNvPr id="192" name="Text Box 57"/>
          <p:cNvSpPr txBox="1"/>
          <p:nvPr/>
        </p:nvSpPr>
        <p:spPr>
          <a:xfrm>
            <a:off x="685800" y="4114799"/>
            <a:ext cx="1840816"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Love your neighbor</a:t>
            </a:r>
            <a:endParaRPr>
              <a:latin typeface="Comic Sans MS"/>
              <a:ea typeface="Comic Sans MS"/>
              <a:cs typeface="Comic Sans MS"/>
              <a:sym typeface="Comic Sans MS"/>
            </a:endParaRPr>
          </a:p>
          <a:p>
            <a:pPr>
              <a:defRPr>
                <a:latin typeface="Futura Lt BT"/>
                <a:ea typeface="Futura Lt BT"/>
                <a:cs typeface="Futura Lt BT"/>
                <a:sym typeface="Futura Lt BT"/>
              </a:defRPr>
            </a:pPr>
            <a:r>
              <a:t>as yourself. </a:t>
            </a:r>
          </a:p>
        </p:txBody>
      </p:sp>
      <p:pic>
        <p:nvPicPr>
          <p:cNvPr id="193" name="Picture 58" descr="Picture 58"/>
          <p:cNvPicPr>
            <a:picLocks noChangeAspect="1"/>
          </p:cNvPicPr>
          <p:nvPr/>
        </p:nvPicPr>
        <p:blipFill>
          <a:blip r:embed="rId3">
            <a:extLst/>
          </a:blip>
          <a:stretch>
            <a:fillRect/>
          </a:stretch>
        </p:blipFill>
        <p:spPr>
          <a:xfrm>
            <a:off x="381000" y="3886200"/>
            <a:ext cx="398464" cy="533400"/>
          </a:xfrm>
          <a:prstGeom prst="rect">
            <a:avLst/>
          </a:prstGeom>
          <a:ln w="12700">
            <a:miter lim="400000"/>
          </a:ln>
        </p:spPr>
      </p:pic>
      <p:sp>
        <p:nvSpPr>
          <p:cNvPr id="194" name="Freeform 59"/>
          <p:cNvSpPr/>
          <p:nvPr/>
        </p:nvSpPr>
        <p:spPr>
          <a:xfrm>
            <a:off x="344570" y="149564"/>
            <a:ext cx="3617831" cy="3889036"/>
          </a:xfrm>
          <a:custGeom>
            <a:avLst/>
            <a:gdLst/>
            <a:ahLst/>
            <a:cxnLst>
              <a:cxn ang="0">
                <a:pos x="wd2" y="hd2"/>
              </a:cxn>
              <a:cxn ang="5400000">
                <a:pos x="wd2" y="hd2"/>
              </a:cxn>
              <a:cxn ang="10800000">
                <a:pos x="wd2" y="hd2"/>
              </a:cxn>
              <a:cxn ang="16200000">
                <a:pos x="wd2" y="hd2"/>
              </a:cxn>
            </a:cxnLst>
            <a:rect l="0" t="0" r="r" b="b"/>
            <a:pathLst>
              <a:path w="20375" h="20105" extrusionOk="0">
                <a:moveTo>
                  <a:pt x="20375" y="8681"/>
                </a:moveTo>
                <a:cubicBezTo>
                  <a:pt x="12722" y="3593"/>
                  <a:pt x="5069" y="-1495"/>
                  <a:pt x="1922" y="409"/>
                </a:cubicBezTo>
                <a:cubicBezTo>
                  <a:pt x="-1225" y="2313"/>
                  <a:pt x="134" y="11209"/>
                  <a:pt x="1493" y="20105"/>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pic>
        <p:nvPicPr>
          <p:cNvPr id="195" name="Picture 60" descr="Picture 60"/>
          <p:cNvPicPr>
            <a:picLocks noChangeAspect="1"/>
          </p:cNvPicPr>
          <p:nvPr/>
        </p:nvPicPr>
        <p:blipFill>
          <a:blip r:embed="rId3">
            <a:extLst/>
          </a:blip>
          <a:stretch>
            <a:fillRect/>
          </a:stretch>
        </p:blipFill>
        <p:spPr>
          <a:xfrm>
            <a:off x="7516813" y="1949450"/>
            <a:ext cx="398463" cy="533400"/>
          </a:xfrm>
          <a:prstGeom prst="rect">
            <a:avLst/>
          </a:prstGeom>
          <a:ln w="12700">
            <a:miter lim="400000"/>
          </a:ln>
        </p:spPr>
      </p:pic>
      <p:sp>
        <p:nvSpPr>
          <p:cNvPr id="196" name="Text Box 61"/>
          <p:cNvSpPr txBox="1"/>
          <p:nvPr/>
        </p:nvSpPr>
        <p:spPr>
          <a:xfrm>
            <a:off x="7758113" y="3257550"/>
            <a:ext cx="1228500"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Futura Lt BT"/>
                <a:ea typeface="Futura Lt BT"/>
                <a:cs typeface="Futura Lt BT"/>
                <a:sym typeface="Futura Lt BT"/>
              </a:defRPr>
            </a:pPr>
            <a:r>
              <a:t>The Bible is </a:t>
            </a:r>
            <a:endParaRPr>
              <a:latin typeface="Comic Sans MS"/>
              <a:ea typeface="Comic Sans MS"/>
              <a:cs typeface="Comic Sans MS"/>
              <a:sym typeface="Comic Sans MS"/>
            </a:endParaRPr>
          </a:p>
          <a:p>
            <a:pPr>
              <a:defRPr>
                <a:latin typeface="Futura Lt BT"/>
                <a:ea typeface="Futura Lt BT"/>
                <a:cs typeface="Futura Lt BT"/>
                <a:sym typeface="Futura Lt BT"/>
              </a:defRPr>
            </a:pPr>
            <a:r>
              <a:t>Reliable.</a:t>
            </a:r>
          </a:p>
        </p:txBody>
      </p:sp>
      <p:pic>
        <p:nvPicPr>
          <p:cNvPr id="197" name="Picture 62" descr="Picture 62"/>
          <p:cNvPicPr>
            <a:picLocks noChangeAspect="1"/>
          </p:cNvPicPr>
          <p:nvPr/>
        </p:nvPicPr>
        <p:blipFill>
          <a:blip r:embed="rId3">
            <a:extLst/>
          </a:blip>
          <a:stretch>
            <a:fillRect/>
          </a:stretch>
        </p:blipFill>
        <p:spPr>
          <a:xfrm>
            <a:off x="7515225" y="3756025"/>
            <a:ext cx="398464" cy="533400"/>
          </a:xfrm>
          <a:prstGeom prst="rect">
            <a:avLst/>
          </a:prstGeom>
          <a:ln w="12700">
            <a:miter lim="400000"/>
          </a:ln>
        </p:spPr>
      </p:pic>
      <p:sp>
        <p:nvSpPr>
          <p:cNvPr id="198" name="Freeform 70"/>
          <p:cNvSpPr/>
          <p:nvPr/>
        </p:nvSpPr>
        <p:spPr>
          <a:xfrm>
            <a:off x="4914900" y="457177"/>
            <a:ext cx="3426829" cy="1500212"/>
          </a:xfrm>
          <a:custGeom>
            <a:avLst/>
            <a:gdLst/>
            <a:ahLst/>
            <a:cxnLst>
              <a:cxn ang="0">
                <a:pos x="wd2" y="hd2"/>
              </a:cxn>
              <a:cxn ang="5400000">
                <a:pos x="wd2" y="hd2"/>
              </a:cxn>
              <a:cxn ang="10800000">
                <a:pos x="wd2" y="hd2"/>
              </a:cxn>
              <a:cxn ang="16200000">
                <a:pos x="wd2" y="hd2"/>
              </a:cxn>
            </a:cxnLst>
            <a:rect l="0" t="0" r="r" b="b"/>
            <a:pathLst>
              <a:path w="20029" h="21532" extrusionOk="0">
                <a:moveTo>
                  <a:pt x="0" y="21122"/>
                </a:moveTo>
                <a:cubicBezTo>
                  <a:pt x="8072" y="10527"/>
                  <a:pt x="16144" y="-68"/>
                  <a:pt x="18872" y="0"/>
                </a:cubicBezTo>
                <a:cubicBezTo>
                  <a:pt x="21600" y="69"/>
                  <a:pt x="18984" y="10800"/>
                  <a:pt x="16367" y="21532"/>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sp>
        <p:nvSpPr>
          <p:cNvPr id="199" name="Freeform 72"/>
          <p:cNvSpPr/>
          <p:nvPr/>
        </p:nvSpPr>
        <p:spPr>
          <a:xfrm>
            <a:off x="4929187" y="1692624"/>
            <a:ext cx="2786063" cy="2136427"/>
          </a:xfrm>
          <a:custGeom>
            <a:avLst/>
            <a:gdLst/>
            <a:ahLst/>
            <a:cxnLst>
              <a:cxn ang="0">
                <a:pos x="wd2" y="hd2"/>
              </a:cxn>
              <a:cxn ang="5400000">
                <a:pos x="wd2" y="hd2"/>
              </a:cxn>
              <a:cxn ang="10800000">
                <a:pos x="wd2" y="hd2"/>
              </a:cxn>
              <a:cxn ang="16200000">
                <a:pos x="wd2" y="hd2"/>
              </a:cxn>
            </a:cxnLst>
            <a:rect l="0" t="0" r="r" b="b"/>
            <a:pathLst>
              <a:path w="21600" h="20414" extrusionOk="0">
                <a:moveTo>
                  <a:pt x="0" y="2394"/>
                </a:moveTo>
                <a:cubicBezTo>
                  <a:pt x="5723" y="604"/>
                  <a:pt x="11458" y="-1186"/>
                  <a:pt x="14068" y="1029"/>
                </a:cubicBezTo>
                <a:cubicBezTo>
                  <a:pt x="16677" y="3243"/>
                  <a:pt x="14363" y="12405"/>
                  <a:pt x="15618" y="15636"/>
                </a:cubicBezTo>
                <a:cubicBezTo>
                  <a:pt x="16874" y="18867"/>
                  <a:pt x="19237" y="19640"/>
                  <a:pt x="21600" y="20414"/>
                </a:cubicBezTo>
              </a:path>
            </a:pathLst>
          </a:custGeom>
          <a:ln>
            <a:solidFill>
              <a:srgbClr val="000000"/>
            </a:solidFill>
          </a:ln>
        </p:spPr>
        <p:txBody>
          <a:bodyPr lIns="45719" rIns="45719"/>
          <a:lstStyle/>
          <a:p>
            <a:pPr>
              <a:defRPr>
                <a:latin typeface="Comic Sans MS"/>
                <a:ea typeface="Comic Sans MS"/>
                <a:cs typeface="Comic Sans MS"/>
                <a:sym typeface="Comic Sans MS"/>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01" name="Rectangle 2"/>
          <p:cNvSpPr txBox="1">
            <a:spLocks noGrp="1"/>
          </p:cNvSpPr>
          <p:nvPr>
            <p:ph type="body" idx="1"/>
          </p:nvPr>
        </p:nvSpPr>
        <p:spPr>
          <a:xfrm>
            <a:off x="762000" y="1905000"/>
            <a:ext cx="7772400" cy="4343400"/>
          </a:xfrm>
          <a:prstGeom prst="rect">
            <a:avLst/>
          </a:prstGeom>
        </p:spPr>
        <p:txBody>
          <a:bodyPr/>
          <a:lstStyle/>
          <a:p>
            <a:pPr>
              <a:buSzTx/>
              <a:buNone/>
              <a:defRPr>
                <a:solidFill>
                  <a:schemeClr val="accent3">
                    <a:lumOff val="44000"/>
                  </a:schemeClr>
                </a:solidFill>
              </a:defRPr>
            </a:pPr>
            <a:endParaRPr/>
          </a:p>
        </p:txBody>
      </p:sp>
      <p:sp>
        <p:nvSpPr>
          <p:cNvPr id="202" name="Rectangle 3"/>
          <p:cNvSpPr txBox="1">
            <a:spLocks noGrp="1"/>
          </p:cNvSpPr>
          <p:nvPr>
            <p:ph type="title"/>
          </p:nvPr>
        </p:nvSpPr>
        <p:spPr>
          <a:xfrm>
            <a:off x="533400" y="685800"/>
            <a:ext cx="8229600" cy="914400"/>
          </a:xfrm>
          <a:prstGeom prst="rect">
            <a:avLst/>
          </a:prstGeom>
          <a:ln w="9525">
            <a:solidFill>
              <a:srgbClr val="FFFF00"/>
            </a:solidFill>
            <a:miter lim="800000"/>
          </a:ln>
          <a:effectLst>
            <a:outerShdw blurRad="63500" dist="107762" dir="18900000" rotWithShape="0">
              <a:srgbClr val="000000">
                <a:alpha val="50000"/>
              </a:srgbClr>
            </a:outerShdw>
          </a:effectLst>
        </p:spPr>
        <p:txBody>
          <a:bodyPr/>
          <a:lstStyle>
            <a:lvl1pPr>
              <a:defRPr b="1">
                <a:solidFill>
                  <a:srgbClr val="FFFF00"/>
                </a:solidFill>
              </a:defRPr>
            </a:lvl1pPr>
          </a:lstStyle>
          <a:p>
            <a:r>
              <a:t>Review Questions:</a:t>
            </a: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800" fill="hold"/>
                                        <p:tgtEl>
                                          <p:spTgt spid="202"/>
                                        </p:tgtEl>
                                        <p:attrNameLst>
                                          <p:attrName>ppt_x</p:attrName>
                                        </p:attrNameLst>
                                      </p:cBhvr>
                                      <p:tavLst>
                                        <p:tav tm="0">
                                          <p:val>
                                            <p:strVal val="0-#ppt_w/2"/>
                                          </p:val>
                                        </p:tav>
                                        <p:tav tm="100000">
                                          <p:val>
                                            <p:strVal val="#ppt_x"/>
                                          </p:val>
                                        </p:tav>
                                      </p:tavLst>
                                    </p:anim>
                                    <p:anim calcmode="lin" valueType="num">
                                      <p:cBhvr>
                                        <p:cTn id="8" dur="800" fill="hold"/>
                                        <p:tgtEl>
                                          <p:spTgt spid="2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01"/>
                                        </p:tgtEl>
                                        <p:attrNameLst>
                                          <p:attrName>style.visibility</p:attrName>
                                        </p:attrNameLst>
                                      </p:cBhvr>
                                      <p:to>
                                        <p:strVal val="visible"/>
                                      </p:to>
                                    </p:set>
                                    <p:anim calcmode="lin" valueType="num">
                                      <p:cBhvr>
                                        <p:cTn id="13" dur="1000" fill="hold"/>
                                        <p:tgtEl>
                                          <p:spTgt spid="201"/>
                                        </p:tgtEl>
                                        <p:attrNameLst>
                                          <p:attrName>ppt_x</p:attrName>
                                        </p:attrNameLst>
                                      </p:cBhvr>
                                      <p:tavLst>
                                        <p:tav tm="0">
                                          <p:val>
                                            <p:strVal val="0-#ppt_w/2"/>
                                          </p:val>
                                        </p:tav>
                                        <p:tav tm="100000">
                                          <p:val>
                                            <p:strVal val="#ppt_x"/>
                                          </p:val>
                                        </p:tav>
                                      </p:tavLst>
                                    </p:anim>
                                    <p:anim calcmode="lin" valueType="num">
                                      <p:cBhvr>
                                        <p:cTn id="14" dur="1000" fill="hold"/>
                                        <p:tgtEl>
                                          <p:spTgt spid="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2" animBg="1" advAuto="0"/>
      <p:bldP spid="202"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grpSp>
        <p:nvGrpSpPr>
          <p:cNvPr id="206" name="Rectangle 2"/>
          <p:cNvGrpSpPr/>
          <p:nvPr/>
        </p:nvGrpSpPr>
        <p:grpSpPr>
          <a:xfrm>
            <a:off x="609600" y="685799"/>
            <a:ext cx="8229600" cy="914401"/>
            <a:chOff x="0" y="0"/>
            <a:chExt cx="8229600" cy="914400"/>
          </a:xfrm>
        </p:grpSpPr>
        <p:sp>
          <p:nvSpPr>
            <p:cNvPr id="204" name="Rectangle"/>
            <p:cNvSpPr/>
            <p:nvPr/>
          </p:nvSpPr>
          <p:spPr>
            <a:xfrm>
              <a:off x="0" y="0"/>
              <a:ext cx="8229600" cy="914400"/>
            </a:xfrm>
            <a:prstGeom prst="rect">
              <a:avLst/>
            </a:prstGeom>
            <a:noFill/>
            <a:ln w="9525" cap="flat">
              <a:solidFill>
                <a:srgbClr val="FFFF00"/>
              </a:solidFill>
              <a:prstDash val="solid"/>
              <a:miter lim="800000"/>
            </a:ln>
            <a:effectLst>
              <a:outerShdw blurRad="63500" dist="107762" dir="18900000" rotWithShape="0">
                <a:srgbClr val="000000">
                  <a:alpha val="50000"/>
                </a:srgbClr>
              </a:outerShdw>
            </a:effectLst>
          </p:spPr>
          <p:txBody>
            <a:bodyPr wrap="square" lIns="45719" tIns="45719" rIns="45719" bIns="45719" numCol="1" anchor="t">
              <a:noAutofit/>
            </a:bodyPr>
            <a:lstStyle/>
            <a:p>
              <a:pPr algn="ctr">
                <a:defRPr>
                  <a:latin typeface="Comic Sans MS"/>
                  <a:ea typeface="Comic Sans MS"/>
                  <a:cs typeface="Comic Sans MS"/>
                  <a:sym typeface="Comic Sans MS"/>
                </a:defRPr>
              </a:pPr>
              <a:endParaRPr/>
            </a:p>
          </p:txBody>
        </p:sp>
        <p:sp>
          <p:nvSpPr>
            <p:cNvPr id="205" name="What is the Worldview?"/>
            <p:cNvSpPr txBox="1"/>
            <p:nvPr/>
          </p:nvSpPr>
          <p:spPr>
            <a:xfrm>
              <a:off x="0" y="0"/>
              <a:ext cx="8229600" cy="708159"/>
            </a:xfrm>
            <a:prstGeom prst="rect">
              <a:avLst/>
            </a:prstGeom>
            <a:noFill/>
            <a:ln w="12700" cap="flat">
              <a:noFill/>
              <a:miter lim="400000"/>
            </a:ln>
            <a:effectLst>
              <a:outerShdw blurRad="63500" dist="107762" dir="18900000" rotWithShape="0">
                <a:srgbClr val="000000">
                  <a:alpha val="50000"/>
                </a:srgbClr>
              </a:outerShdw>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4400">
                  <a:solidFill>
                    <a:srgbClr val="FFFF00"/>
                  </a:solidFill>
                </a:defRPr>
              </a:lvl1pPr>
            </a:lstStyle>
            <a:p>
              <a:r>
                <a:t>What is the Worldview?</a:t>
              </a:r>
            </a:p>
          </p:txBody>
        </p:sp>
      </p:grpSp>
      <p:sp>
        <p:nvSpPr>
          <p:cNvPr id="207" name="Text Box 3"/>
          <p:cNvSpPr txBox="1">
            <a:spLocks noGrp="1"/>
          </p:cNvSpPr>
          <p:nvPr>
            <p:ph type="body" sz="quarter" idx="1"/>
          </p:nvPr>
        </p:nvSpPr>
        <p:spPr>
          <a:xfrm>
            <a:off x="2579688" y="3540125"/>
            <a:ext cx="3433763" cy="412750"/>
          </a:xfrm>
          <a:prstGeom prst="rect">
            <a:avLst/>
          </a:prstGeom>
        </p:spPr>
        <p:txBody>
          <a:bodyPr/>
          <a:lstStyle>
            <a:lvl1pPr>
              <a:spcBef>
                <a:spcPts val="0"/>
              </a:spcBef>
              <a:buSzTx/>
              <a:buNone/>
              <a:defRPr sz="1800" b="1">
                <a:solidFill>
                  <a:schemeClr val="accent3">
                    <a:lumOff val="44000"/>
                  </a:schemeClr>
                </a:solidFill>
              </a:defRPr>
            </a:lvl1pPr>
          </a:lstStyle>
          <a:p>
            <a:r>
              <a:t>Play the worldview movie clip</a:t>
            </a: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iterate>
                                    <p:tmAbs val="0"/>
                                  </p:iterate>
                                  <p:childTnLst>
                                    <p:set>
                                      <p:cBhvr>
                                        <p:cTn id="6" fill="hold"/>
                                        <p:tgtEl>
                                          <p:spTgt spid="206"/>
                                        </p:tgtEl>
                                        <p:attrNameLst>
                                          <p:attrName>style.visibility</p:attrName>
                                        </p:attrNameLst>
                                      </p:cBhvr>
                                      <p:to>
                                        <p:strVal val="visible"/>
                                      </p:to>
                                    </p:set>
                                    <p:anim calcmode="lin" valueType="num">
                                      <p:cBhvr>
                                        <p:cTn id="7" dur="800" fill="hold"/>
                                        <p:tgtEl>
                                          <p:spTgt spid="206"/>
                                        </p:tgtEl>
                                        <p:attrNameLst>
                                          <p:attrName>ppt_x</p:attrName>
                                        </p:attrNameLst>
                                      </p:cBhvr>
                                      <p:tavLst>
                                        <p:tav tm="0">
                                          <p:val>
                                            <p:strVal val="0-#ppt_w/2"/>
                                          </p:val>
                                        </p:tav>
                                        <p:tav tm="100000">
                                          <p:val>
                                            <p:strVal val="#ppt_x"/>
                                          </p:val>
                                        </p:tav>
                                      </p:tavLst>
                                    </p:anim>
                                    <p:anim calcmode="lin" valueType="num">
                                      <p:cBhvr>
                                        <p:cTn id="8" dur="800" fill="hold"/>
                                        <p:tgtEl>
                                          <p:spTgt spid="2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11" name="Rectangle 2"/>
          <p:cNvSpPr txBox="1">
            <a:spLocks noGrp="1"/>
          </p:cNvSpPr>
          <p:nvPr>
            <p:ph type="body" idx="1"/>
          </p:nvPr>
        </p:nvSpPr>
        <p:spPr>
          <a:xfrm>
            <a:off x="609600" y="1752600"/>
            <a:ext cx="8001000" cy="4343400"/>
          </a:xfrm>
          <a:prstGeom prst="rect">
            <a:avLst/>
          </a:prstGeom>
        </p:spPr>
        <p:txBody>
          <a:bodyPr/>
          <a:lstStyle/>
          <a:p>
            <a:pPr>
              <a:defRPr>
                <a:solidFill>
                  <a:schemeClr val="accent3">
                    <a:lumOff val="44000"/>
                  </a:schemeClr>
                </a:solidFill>
              </a:defRPr>
            </a:pPr>
            <a:endParaRPr/>
          </a:p>
        </p:txBody>
      </p:sp>
      <p:sp>
        <p:nvSpPr>
          <p:cNvPr id="212" name="Rectangle 3"/>
          <p:cNvSpPr txBox="1">
            <a:spLocks noGrp="1"/>
          </p:cNvSpPr>
          <p:nvPr>
            <p:ph type="title"/>
          </p:nvPr>
        </p:nvSpPr>
        <p:spPr>
          <a:xfrm>
            <a:off x="457200" y="685800"/>
            <a:ext cx="8229600" cy="868363"/>
          </a:xfrm>
          <a:prstGeom prst="rect">
            <a:avLst/>
          </a:prstGeom>
          <a:ln w="9525">
            <a:solidFill>
              <a:srgbClr val="FFFF00"/>
            </a:solidFill>
            <a:miter lim="800000"/>
          </a:ln>
          <a:effectLst>
            <a:outerShdw blurRad="63500" dist="107762" dir="18900000" rotWithShape="0">
              <a:srgbClr val="000000">
                <a:alpha val="50000"/>
              </a:srgbClr>
            </a:outerShdw>
          </a:effectLst>
        </p:spPr>
        <p:txBody>
          <a:bodyPr/>
          <a:lstStyle>
            <a:lvl1pPr>
              <a:defRPr b="1">
                <a:solidFill>
                  <a:srgbClr val="FFFF00"/>
                </a:solidFill>
              </a:defRPr>
            </a:lvl1pPr>
          </a:lstStyle>
          <a:p>
            <a:r>
              <a:t>From the Question Box:</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stCondLst>
                                    <p:cond delay="0"/>
                                  </p:stCondLst>
                                  <p:iterate>
                                    <p:tmAbs val="0"/>
                                  </p:iterate>
                                  <p:childTnLst>
                                    <p:set>
                                      <p:cBhvr>
                                        <p:cTn id="6" fill="hold"/>
                                        <p:tgtEl>
                                          <p:spTgt spid="212"/>
                                        </p:tgtEl>
                                        <p:attrNameLst>
                                          <p:attrName>style.visibility</p:attrName>
                                        </p:attrNameLst>
                                      </p:cBhvr>
                                      <p:to>
                                        <p:strVal val="visible"/>
                                      </p:to>
                                    </p:set>
                                    <p:anim calcmode="lin" valueType="num">
                                      <p:cBhvr>
                                        <p:cTn id="7" dur="800" fill="hold"/>
                                        <p:tgtEl>
                                          <p:spTgt spid="212"/>
                                        </p:tgtEl>
                                        <p:attrNameLst>
                                          <p:attrName>ppt_x</p:attrName>
                                        </p:attrNameLst>
                                      </p:cBhvr>
                                      <p:tavLst>
                                        <p:tav tm="0">
                                          <p:val>
                                            <p:strVal val="0-#ppt_w/2"/>
                                          </p:val>
                                        </p:tav>
                                        <p:tav tm="100000">
                                          <p:val>
                                            <p:strVal val="#ppt_x"/>
                                          </p:val>
                                        </p:tav>
                                      </p:tavLst>
                                    </p:anim>
                                    <p:anim calcmode="lin" valueType="num">
                                      <p:cBhvr>
                                        <p:cTn id="8" dur="800" fill="hold"/>
                                        <p:tgtEl>
                                          <p:spTgt spid="2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214" name="Text Box 3"/>
          <p:cNvSpPr txBox="1"/>
          <p:nvPr/>
        </p:nvSpPr>
        <p:spPr>
          <a:xfrm>
            <a:off x="1312863" y="407987"/>
            <a:ext cx="6510336" cy="715403"/>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600"/>
              </a:spcBef>
              <a:defRPr sz="4400" b="0">
                <a:solidFill>
                  <a:srgbClr val="FFFF00"/>
                </a:solidFill>
                <a:latin typeface="Times New Roman"/>
                <a:ea typeface="Times New Roman"/>
                <a:cs typeface="Times New Roman"/>
                <a:sym typeface="Times New Roman"/>
              </a:defRPr>
            </a:lvl1pPr>
          </a:lstStyle>
          <a:p>
            <a:r>
              <a:rPr dirty="0"/>
              <a:t>Anchor Of The Week</a:t>
            </a:r>
          </a:p>
        </p:txBody>
      </p:sp>
      <p:sp>
        <p:nvSpPr>
          <p:cNvPr id="215" name="Text Box 4"/>
          <p:cNvSpPr txBox="1"/>
          <p:nvPr/>
        </p:nvSpPr>
        <p:spPr>
          <a:xfrm>
            <a:off x="996949" y="5754687"/>
            <a:ext cx="7462840" cy="66676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400"/>
              </a:spcBef>
              <a:defRPr sz="4000" b="0">
                <a:solidFill>
                  <a:schemeClr val="accent3">
                    <a:lumOff val="44000"/>
                  </a:schemeClr>
                </a:solidFill>
                <a:latin typeface="Times New Roman"/>
                <a:ea typeface="Times New Roman"/>
                <a:cs typeface="Times New Roman"/>
                <a:sym typeface="Times New Roman"/>
              </a:defRPr>
            </a:lvl1pPr>
          </a:lstStyle>
          <a:p>
            <a:r>
              <a:t>God is God, not man.  </a:t>
            </a:r>
          </a:p>
        </p:txBody>
      </p:sp>
      <p:pic>
        <p:nvPicPr>
          <p:cNvPr id="216" name="image1.tif" descr="image1.tif"/>
          <p:cNvPicPr>
            <a:picLocks noChangeAspect="1"/>
          </p:cNvPicPr>
          <p:nvPr/>
        </p:nvPicPr>
        <p:blipFill>
          <a:blip r:embed="rId2">
            <a:extLst/>
          </a:blip>
          <a:stretch>
            <a:fillRect/>
          </a:stretch>
        </p:blipFill>
        <p:spPr>
          <a:xfrm>
            <a:off x="2399307" y="1270992"/>
            <a:ext cx="4345204" cy="4315916"/>
          </a:xfrm>
          <a:prstGeom prst="rect">
            <a:avLst/>
          </a:prstGeom>
          <a:ln w="12700">
            <a:miter lim="400000"/>
          </a:ln>
        </p:spPr>
      </p:pic>
      <p:sp>
        <p:nvSpPr>
          <p:cNvPr id="5" name="Rectangle 4">
            <a:extLst>
              <a:ext uri="{FF2B5EF4-FFF2-40B4-BE49-F238E27FC236}">
                <a16:creationId xmlns:a16="http://schemas.microsoft.com/office/drawing/2014/main" id="{C9339044-72AA-4968-B76B-62B9F49AA384}"/>
              </a:ext>
            </a:extLst>
          </p:cNvPr>
          <p:cNvSpPr/>
          <p:nvPr/>
        </p:nvSpPr>
        <p:spPr>
          <a:xfrm>
            <a:off x="7055724" y="139432"/>
            <a:ext cx="1795303" cy="369332"/>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285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15"/>
                                        </p:tgtEl>
                                        <p:attrNameLst>
                                          <p:attrName>style.visibility</p:attrName>
                                        </p:attrNameLst>
                                      </p:cBhvr>
                                      <p:to>
                                        <p:strVal val="visible"/>
                                      </p:to>
                                    </p:set>
                                    <p:anim calcmode="lin" valueType="num">
                                      <p:cBhvr>
                                        <p:cTn id="7" dur="1000" fill="hold"/>
                                        <p:tgtEl>
                                          <p:spTgt spid="215"/>
                                        </p:tgtEl>
                                        <p:attrNameLst>
                                          <p:attrName>ppt_w</p:attrName>
                                        </p:attrNameLst>
                                      </p:cBhvr>
                                      <p:tavLst>
                                        <p:tav tm="0">
                                          <p:val>
                                            <p:strVal val="4*#ppt_w"/>
                                          </p:val>
                                        </p:tav>
                                        <p:tav tm="100000">
                                          <p:val>
                                            <p:strVal val="#ppt_w"/>
                                          </p:val>
                                        </p:tav>
                                      </p:tavLst>
                                    </p:anim>
                                    <p:anim calcmode="lin" valueType="num">
                                      <p:cBhvr>
                                        <p:cTn id="8" dur="1000" fill="hold"/>
                                        <p:tgtEl>
                                          <p:spTgt spid="2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animBg="1" advAuto="0"/>
    </p:bldLst>
  </p:timing>
</p:sld>
</file>

<file path=ppt/theme/theme1.xml><?xml version="1.0" encoding="utf-8"?>
<a:theme xmlns:a="http://schemas.openxmlformats.org/drawingml/2006/main" name="Default Design">
  <a:themeElements>
    <a:clrScheme name="Default Design">
      <a:dk1>
        <a:srgbClr val="000000"/>
      </a:dk1>
      <a:lt1>
        <a:srgbClr val="B3B3B3"/>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1"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1255</Words>
  <Application>Microsoft Office PowerPoint</Application>
  <PresentationFormat>On-screen Show (4:3)</PresentationFormat>
  <Paragraphs>162</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Comic Sans MS</vt:lpstr>
      <vt:lpstr>Futura Lt BT</vt:lpstr>
      <vt:lpstr>Helvetica</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Review Questions:</vt:lpstr>
      <vt:lpstr>PowerPoint Presentation</vt:lpstr>
      <vt:lpstr>From the Question Box:</vt:lpstr>
      <vt:lpstr>PowerPoint Presentation</vt:lpstr>
      <vt:lpstr>What is Ethics?</vt:lpstr>
      <vt:lpstr>What is Ethics?</vt:lpstr>
      <vt:lpstr>Biblical principles do not change!</vt:lpstr>
      <vt:lpstr>When a person is cured or made “happy” at the expense of obedience to the Word of God, it is wrong (sin) and should not be supported by any Christian.</vt:lpstr>
      <vt:lpstr>Francis Schaeffer states: “If there is no absolute beyond man’s ideas, then there is no final appeal to judge between individuals and groups whose moral judgments conflict.  We are merely left with conflicting opinions.”</vt:lpstr>
      <vt:lpstr>Ethics</vt:lpstr>
      <vt:lpstr>Bioethics</vt:lpstr>
      <vt:lpstr>Cloning</vt:lpstr>
      <vt:lpstr>Cloning</vt:lpstr>
      <vt:lpstr>Stem Cell Research</vt:lpstr>
      <vt:lpstr>Stem Cell Research</vt:lpstr>
      <vt:lpstr>Bioethical Issues:</vt:lpstr>
      <vt:lpstr>Physician-Assisted Suicide (PAS), and Decisions Regarding the End of Life. (Euthanasia)</vt:lpstr>
      <vt:lpstr>How Jesus frames the Humanist</vt:lpstr>
      <vt:lpstr>Reproductive Technology</vt:lpstr>
      <vt:lpstr>Reproductive Technology</vt:lpstr>
      <vt:lpstr>Reproductive Technology</vt:lpstr>
      <vt:lpstr>Reproductive Technology</vt:lpstr>
      <vt:lpstr>Reproductive Technology</vt:lpstr>
      <vt:lpstr>Reproductive Technology</vt:lpstr>
      <vt:lpstr>Reproductive Technology</vt:lpstr>
      <vt:lpstr>Why should these issues of bioethics matter to me?</vt:lpstr>
      <vt:lpstr>Why should the Christian become involved?</vt:lpstr>
      <vt:lpstr>What is the BIG picture?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Fitzgerald</dc:creator>
  <cp:lastModifiedBy>Nancy Fitzgerald</cp:lastModifiedBy>
  <cp:revision>2</cp:revision>
  <dcterms:modified xsi:type="dcterms:W3CDTF">2017-08-11T14:20:49Z</dcterms:modified>
</cp:coreProperties>
</file>