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0" name="Shape 4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5" name="Shape 4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You will find this clip on the Teacher’s Site under Lessons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Lesson 4.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1" name="Shape 4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You will find this clip on the Teacher’s Site under Lessons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Lesson 4.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6" name="Shape 5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You will find this clip on the Teacher’s Site under Lessons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Lesson 4.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chemeClr val="accent2"/>
            </a:gs>
            <a:gs pos="50000">
              <a:srgbClr val="080818"/>
            </a:gs>
            <a:gs pos="10000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White Anchor" descr="White Ancho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1325" y="6042025"/>
            <a:ext cx="1069975" cy="80168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75577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bg>
      <p:bgPr>
        <a:gradFill flip="none" rotWithShape="1">
          <a:gsLst>
            <a:gs pos="0">
              <a:schemeClr val="accent2"/>
            </a:gs>
            <a:gs pos="50000">
              <a:srgbClr val="080818"/>
            </a:gs>
            <a:gs pos="10000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White Anchor" descr="White Ancho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1325" y="6042025"/>
            <a:ext cx="1069975" cy="801688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bg>
      <p:bgPr>
        <a:gradFill flip="none" rotWithShape="1">
          <a:gsLst>
            <a:gs pos="0">
              <a:schemeClr val="accent2"/>
            </a:gs>
            <a:gs pos="50000">
              <a:srgbClr val="080818"/>
            </a:gs>
            <a:gs pos="10000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White Anchor" descr="White Ancho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1325" y="6042025"/>
            <a:ext cx="1069975" cy="801688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65833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">
    <p:bg>
      <p:bgPr>
        <a:gradFill flip="none" rotWithShape="1">
          <a:gsLst>
            <a:gs pos="0">
              <a:schemeClr val="accent2"/>
            </a:gs>
            <a:gs pos="50000">
              <a:srgbClr val="080818"/>
            </a:gs>
            <a:gs pos="10000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riangle"/>
          <p:cNvSpPr/>
          <p:nvPr/>
        </p:nvSpPr>
        <p:spPr>
          <a:xfrm>
            <a:off x="284956" y="2803525"/>
            <a:ext cx="1" cy="3035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124" name="White Anchor" descr="White Anchor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61325" y="6042025"/>
            <a:ext cx="1069975" cy="801688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itle Text"/>
          <p:cNvSpPr txBox="1">
            <a:spLocks noGrp="1"/>
          </p:cNvSpPr>
          <p:nvPr>
            <p:ph type="title"/>
          </p:nvPr>
        </p:nvSpPr>
        <p:spPr>
          <a:xfrm>
            <a:off x="685800" y="282575"/>
            <a:ext cx="7772400" cy="31464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2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algn="ctr"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algn="ctr">
              <a:buSzPct val="120000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algn="ctr"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algn="ctr">
              <a:buSzPct val="80000"/>
              <a:buChar char="❖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432651"/>
            <a:ext cx="2133600" cy="288824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Text"/>
          <p:cNvSpPr txBox="1">
            <a:spLocks noGrp="1"/>
          </p:cNvSpPr>
          <p:nvPr>
            <p:ph type="title"/>
          </p:nvPr>
        </p:nvSpPr>
        <p:spPr>
          <a:xfrm>
            <a:off x="457200" y="63500"/>
            <a:ext cx="8229600" cy="18415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35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953000"/>
          </a:xfrm>
          <a:prstGeom prst="rect">
            <a:avLst/>
          </a:prstGeom>
        </p:spPr>
        <p:txBody>
          <a:bodyPr/>
          <a:lstStyle>
            <a:lvl1pPr>
              <a:buClr>
                <a:srgbClr val="FFCC00"/>
              </a:buClr>
              <a:buSzPct val="120000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FFCC00"/>
              </a:buClr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FFCC00"/>
              </a:buClr>
              <a:buSzPct val="120000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FFCC00"/>
              </a:buClr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FFCC00"/>
              </a:buClr>
              <a:buSzPct val="80000"/>
              <a:buChar char="❖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432651"/>
            <a:ext cx="2133600" cy="288824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432651"/>
            <a:ext cx="2133600" cy="288824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457200" y="63500"/>
            <a:ext cx="8229600" cy="18415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5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9530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FFCC00"/>
              </a:buClr>
              <a:buSzPct val="120000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790575" indent="-333375">
              <a:spcBef>
                <a:spcPts val="600"/>
              </a:spcBef>
              <a:buClr>
                <a:srgbClr val="FFCC00"/>
              </a:buClr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1234439" indent="-320039">
              <a:spcBef>
                <a:spcPts val="600"/>
              </a:spcBef>
              <a:buClr>
                <a:srgbClr val="FFCC00"/>
              </a:buClr>
              <a:buSzPct val="120000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1727200" indent="-355600">
              <a:spcBef>
                <a:spcPts val="600"/>
              </a:spcBef>
              <a:buClr>
                <a:srgbClr val="FFCC00"/>
              </a:buClr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2184400" indent="-355600">
              <a:spcBef>
                <a:spcPts val="600"/>
              </a:spcBef>
              <a:buClr>
                <a:srgbClr val="FFCC00"/>
              </a:buClr>
              <a:buSzPct val="80000"/>
              <a:buChar char="❖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432651"/>
            <a:ext cx="2133600" cy="288824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Text"/>
          <p:cNvSpPr txBox="1"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432651"/>
            <a:ext cx="2133600" cy="288824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Text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432651"/>
            <a:ext cx="2133600" cy="288824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432651"/>
            <a:ext cx="2133600" cy="288824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86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buClr>
                <a:srgbClr val="FFCC00"/>
              </a:buClr>
              <a:buSzPct val="120000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FFCC00"/>
              </a:buClr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FFCC00"/>
              </a:buClr>
              <a:buSzPct val="120000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FFCC00"/>
              </a:buClr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FFCC00"/>
              </a:buClr>
              <a:buSzPct val="80000"/>
              <a:buChar char="❖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432651"/>
            <a:ext cx="2133600" cy="288824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9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432651"/>
            <a:ext cx="2133600" cy="288824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 Text"/>
          <p:cNvSpPr txBox="1">
            <a:spLocks noGrp="1"/>
          </p:cNvSpPr>
          <p:nvPr>
            <p:ph type="title"/>
          </p:nvPr>
        </p:nvSpPr>
        <p:spPr>
          <a:xfrm>
            <a:off x="457200" y="63500"/>
            <a:ext cx="8229600" cy="18415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20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953000"/>
          </a:xfrm>
          <a:prstGeom prst="rect">
            <a:avLst/>
          </a:prstGeom>
        </p:spPr>
        <p:txBody>
          <a:bodyPr/>
          <a:lstStyle>
            <a:lvl1pPr>
              <a:buClr>
                <a:srgbClr val="FFCC00"/>
              </a:buClr>
              <a:buSzPct val="120000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FFCC00"/>
              </a:buClr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FFCC00"/>
              </a:buClr>
              <a:buSzPct val="120000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FFCC00"/>
              </a:buClr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FFCC00"/>
              </a:buClr>
              <a:buSzPct val="80000"/>
              <a:buChar char="❖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432651"/>
            <a:ext cx="2133600" cy="288824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Text"/>
          <p:cNvSpPr txBox="1">
            <a:spLocks noGrp="1"/>
          </p:cNvSpPr>
          <p:nvPr>
            <p:ph type="title"/>
          </p:nvPr>
        </p:nvSpPr>
        <p:spPr>
          <a:xfrm>
            <a:off x="6629400" y="0"/>
            <a:ext cx="2057400" cy="63119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21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92100"/>
            <a:ext cx="6019800" cy="6565900"/>
          </a:xfrm>
          <a:prstGeom prst="rect">
            <a:avLst/>
          </a:prstGeom>
        </p:spPr>
        <p:txBody>
          <a:bodyPr/>
          <a:lstStyle>
            <a:lvl1pPr>
              <a:buClr>
                <a:srgbClr val="FFCC00"/>
              </a:buClr>
              <a:buSzPct val="120000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FFCC00"/>
              </a:buClr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FFCC00"/>
              </a:buClr>
              <a:buSzPct val="120000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FFCC00"/>
              </a:buClr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FFCC00"/>
              </a:buClr>
              <a:buSzPct val="80000"/>
              <a:buChar char="❖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432651"/>
            <a:ext cx="2133600" cy="288824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riangle"/>
          <p:cNvSpPr/>
          <p:nvPr/>
        </p:nvSpPr>
        <p:spPr>
          <a:xfrm>
            <a:off x="284956" y="2803525"/>
            <a:ext cx="1" cy="3035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222" name="White Anchor" descr="White Anchor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61325" y="6042025"/>
            <a:ext cx="1069975" cy="801688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Title Text"/>
          <p:cNvSpPr txBox="1">
            <a:spLocks noGrp="1"/>
          </p:cNvSpPr>
          <p:nvPr>
            <p:ph type="title"/>
          </p:nvPr>
        </p:nvSpPr>
        <p:spPr>
          <a:xfrm>
            <a:off x="685800" y="282575"/>
            <a:ext cx="7772400" cy="31464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22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algn="ctr"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algn="ctr">
              <a:buSzPct val="120000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algn="ctr"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algn="ctr">
              <a:buSzPct val="80000"/>
              <a:buChar char="❖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432651"/>
            <a:ext cx="2133600" cy="288824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le Text"/>
          <p:cNvSpPr txBox="1">
            <a:spLocks noGrp="1"/>
          </p:cNvSpPr>
          <p:nvPr>
            <p:ph type="title"/>
          </p:nvPr>
        </p:nvSpPr>
        <p:spPr>
          <a:xfrm>
            <a:off x="457200" y="63500"/>
            <a:ext cx="8229600" cy="18415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23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953000"/>
          </a:xfrm>
          <a:prstGeom prst="rect">
            <a:avLst/>
          </a:prstGeom>
        </p:spPr>
        <p:txBody>
          <a:bodyPr/>
          <a:lstStyle>
            <a:lvl1pPr>
              <a:buClr>
                <a:srgbClr val="FFCC00"/>
              </a:buClr>
              <a:buSzPct val="120000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FFCC00"/>
              </a:buClr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FFCC00"/>
              </a:buClr>
              <a:buSzPct val="120000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FFCC00"/>
              </a:buClr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FFCC00"/>
              </a:buClr>
              <a:buSzPct val="80000"/>
              <a:buChar char="❖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432651"/>
            <a:ext cx="2133600" cy="288824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2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432651"/>
            <a:ext cx="2133600" cy="288824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itle Text"/>
          <p:cNvSpPr txBox="1">
            <a:spLocks noGrp="1"/>
          </p:cNvSpPr>
          <p:nvPr>
            <p:ph type="title"/>
          </p:nvPr>
        </p:nvSpPr>
        <p:spPr>
          <a:xfrm>
            <a:off x="457200" y="63500"/>
            <a:ext cx="8229600" cy="18415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25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9530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FFCC00"/>
              </a:buClr>
              <a:buSzPct val="120000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790575" indent="-333375">
              <a:spcBef>
                <a:spcPts val="600"/>
              </a:spcBef>
              <a:buClr>
                <a:srgbClr val="FFCC00"/>
              </a:buClr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1234439" indent="-320039">
              <a:spcBef>
                <a:spcPts val="600"/>
              </a:spcBef>
              <a:buClr>
                <a:srgbClr val="FFCC00"/>
              </a:buClr>
              <a:buSzPct val="120000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1727200" indent="-355600">
              <a:spcBef>
                <a:spcPts val="600"/>
              </a:spcBef>
              <a:buClr>
                <a:srgbClr val="FFCC00"/>
              </a:buClr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2184400" indent="-355600">
              <a:spcBef>
                <a:spcPts val="600"/>
              </a:spcBef>
              <a:buClr>
                <a:srgbClr val="FFCC00"/>
              </a:buClr>
              <a:buSzPct val="80000"/>
              <a:buChar char="❖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432651"/>
            <a:ext cx="2133600" cy="288824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le Text"/>
          <p:cNvSpPr txBox="1"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2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432651"/>
            <a:ext cx="2133600" cy="288824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itle Text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2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432651"/>
            <a:ext cx="2133600" cy="288824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gradFill flip="none" rotWithShape="1">
          <a:gsLst>
            <a:gs pos="0">
              <a:schemeClr val="accent2"/>
            </a:gs>
            <a:gs pos="50000">
              <a:srgbClr val="080818"/>
            </a:gs>
            <a:gs pos="10000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White Anchor" descr="White Ancho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1325" y="6042025"/>
            <a:ext cx="1069975" cy="801688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432651"/>
            <a:ext cx="2133600" cy="288824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284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buClr>
                <a:srgbClr val="FFCC00"/>
              </a:buClr>
              <a:buSzPct val="120000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FFCC00"/>
              </a:buClr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FFCC00"/>
              </a:buClr>
              <a:buSzPct val="120000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FFCC00"/>
              </a:buClr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FFCC00"/>
              </a:buClr>
              <a:buSzPct val="80000"/>
              <a:buChar char="❖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432651"/>
            <a:ext cx="2133600" cy="288824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2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432651"/>
            <a:ext cx="2133600" cy="288824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itle Text"/>
          <p:cNvSpPr txBox="1">
            <a:spLocks noGrp="1"/>
          </p:cNvSpPr>
          <p:nvPr>
            <p:ph type="title"/>
          </p:nvPr>
        </p:nvSpPr>
        <p:spPr>
          <a:xfrm>
            <a:off x="457200" y="63500"/>
            <a:ext cx="8229600" cy="18415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953000"/>
          </a:xfrm>
          <a:prstGeom prst="rect">
            <a:avLst/>
          </a:prstGeom>
        </p:spPr>
        <p:txBody>
          <a:bodyPr/>
          <a:lstStyle>
            <a:lvl1pPr>
              <a:buClr>
                <a:srgbClr val="FFCC00"/>
              </a:buClr>
              <a:buSzPct val="120000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FFCC00"/>
              </a:buClr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FFCC00"/>
              </a:buClr>
              <a:buSzPct val="120000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FFCC00"/>
              </a:buClr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FFCC00"/>
              </a:buClr>
              <a:buSzPct val="80000"/>
              <a:buChar char="❖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432651"/>
            <a:ext cx="2133600" cy="288824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itle Text"/>
          <p:cNvSpPr txBox="1">
            <a:spLocks noGrp="1"/>
          </p:cNvSpPr>
          <p:nvPr>
            <p:ph type="title"/>
          </p:nvPr>
        </p:nvSpPr>
        <p:spPr>
          <a:xfrm>
            <a:off x="6629400" y="0"/>
            <a:ext cx="2057400" cy="63119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1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92100"/>
            <a:ext cx="6019800" cy="6565900"/>
          </a:xfrm>
          <a:prstGeom prst="rect">
            <a:avLst/>
          </a:prstGeom>
        </p:spPr>
        <p:txBody>
          <a:bodyPr/>
          <a:lstStyle>
            <a:lvl1pPr>
              <a:buClr>
                <a:srgbClr val="FFCC00"/>
              </a:buClr>
              <a:buSzPct val="120000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FFCC00"/>
              </a:buClr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FFCC00"/>
              </a:buClr>
              <a:buSzPct val="120000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FFCC00"/>
              </a:buClr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FFCC00"/>
              </a:buClr>
              <a:buSzPct val="80000"/>
              <a:buChar char="❖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432651"/>
            <a:ext cx="2133600" cy="288824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gradFill flip="none" rotWithShape="1">
          <a:gsLst>
            <a:gs pos="0">
              <a:schemeClr val="accent2"/>
            </a:gs>
            <a:gs pos="50000">
              <a:srgbClr val="080818"/>
            </a:gs>
            <a:gs pos="10000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75577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gradFill flip="none" rotWithShape="1">
          <a:gsLst>
            <a:gs pos="0">
              <a:schemeClr val="accent2"/>
            </a:gs>
            <a:gs pos="50000">
              <a:srgbClr val="080818"/>
            </a:gs>
            <a:gs pos="10000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gradFill flip="none" rotWithShape="1">
          <a:gsLst>
            <a:gs pos="0">
              <a:schemeClr val="accent2"/>
            </a:gs>
            <a:gs pos="50000">
              <a:srgbClr val="080818"/>
            </a:gs>
            <a:gs pos="10000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gradFill flip="none" rotWithShape="1">
          <a:gsLst>
            <a:gs pos="0">
              <a:schemeClr val="accent2"/>
            </a:gs>
            <a:gs pos="50000">
              <a:srgbClr val="080818"/>
            </a:gs>
            <a:gs pos="10000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gradFill flip="none" rotWithShape="1">
          <a:gsLst>
            <a:gs pos="0">
              <a:schemeClr val="accent2"/>
            </a:gs>
            <a:gs pos="50000">
              <a:srgbClr val="080818"/>
            </a:gs>
            <a:gs pos="10000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0498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479617"/>
            <a:ext cx="4040188" cy="69525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gradFill flip="none" rotWithShape="1">
          <a:gsLst>
            <a:gs pos="0">
              <a:schemeClr val="accent2"/>
            </a:gs>
            <a:gs pos="50000">
              <a:srgbClr val="080818"/>
            </a:gs>
            <a:gs pos="10000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gradFill flip="none" rotWithShape="1">
          <a:gsLst>
            <a:gs pos="0">
              <a:schemeClr val="accent2"/>
            </a:gs>
            <a:gs pos="50000">
              <a:srgbClr val="080818"/>
            </a:gs>
            <a:gs pos="10000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gradFill flip="none" rotWithShape="1">
          <a:gsLst>
            <a:gs pos="0">
              <a:schemeClr val="accent2"/>
            </a:gs>
            <a:gs pos="50000">
              <a:srgbClr val="080818"/>
            </a:gs>
            <a:gs pos="10000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380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gradFill flip="none" rotWithShape="1">
          <a:gsLst>
            <a:gs pos="0">
              <a:schemeClr val="accent2"/>
            </a:gs>
            <a:gs pos="50000">
              <a:srgbClr val="080818"/>
            </a:gs>
            <a:gs pos="10000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3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bg>
      <p:bgPr>
        <a:gradFill flip="none" rotWithShape="1">
          <a:gsLst>
            <a:gs pos="0">
              <a:schemeClr val="accent2"/>
            </a:gs>
            <a:gs pos="50000">
              <a:srgbClr val="080818"/>
            </a:gs>
            <a:gs pos="10000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bg>
      <p:bgPr>
        <a:gradFill flip="none" rotWithShape="1">
          <a:gsLst>
            <a:gs pos="0">
              <a:schemeClr val="accent2"/>
            </a:gs>
            <a:gs pos="50000">
              <a:srgbClr val="080818"/>
            </a:gs>
            <a:gs pos="10000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65833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6565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itle Text"/>
          <p:cNvSpPr txBox="1">
            <a:spLocks noGrp="1"/>
          </p:cNvSpPr>
          <p:nvPr>
            <p:ph type="title"/>
          </p:nvPr>
        </p:nvSpPr>
        <p:spPr>
          <a:xfrm>
            <a:off x="457200" y="206903"/>
            <a:ext cx="8229600" cy="223149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437069"/>
          </a:xfrm>
          <a:prstGeom prst="rect">
            <a:avLst/>
          </a:prstGeom>
        </p:spPr>
        <p:txBody>
          <a:bodyPr anchor="t"/>
          <a:lstStyle>
            <a:lvl1pPr algn="l">
              <a:defRPr sz="24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74228" y="5638244"/>
            <a:ext cx="241122" cy="246381"/>
          </a:xfrm>
          <a:prstGeom prst="rect">
            <a:avLst/>
          </a:prstGeom>
        </p:spPr>
        <p:txBody>
          <a:bodyPr wrap="none" lIns="34289" tIns="34289" rIns="34289" bIns="34289"/>
          <a:lstStyle>
            <a:lvl1pPr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gradFill flip="none" rotWithShape="1">
          <a:gsLst>
            <a:gs pos="0">
              <a:schemeClr val="accent2"/>
            </a:gs>
            <a:gs pos="50000">
              <a:srgbClr val="080818"/>
            </a:gs>
            <a:gs pos="10000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White Anchor" descr="White Ancho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1325" y="6042025"/>
            <a:ext cx="1069975" cy="801688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0498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479617"/>
            <a:ext cx="4040188" cy="69525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gradFill flip="none" rotWithShape="1">
          <a:gsLst>
            <a:gs pos="0">
              <a:schemeClr val="accent2"/>
            </a:gs>
            <a:gs pos="50000">
              <a:srgbClr val="080818"/>
            </a:gs>
            <a:gs pos="10000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White Anchor" descr="White Ancho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1325" y="6042025"/>
            <a:ext cx="1069975" cy="801688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gradFill flip="none" rotWithShape="1">
          <a:gsLst>
            <a:gs pos="0">
              <a:schemeClr val="accent2"/>
            </a:gs>
            <a:gs pos="50000">
              <a:srgbClr val="080818"/>
            </a:gs>
            <a:gs pos="10000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gradFill flip="none" rotWithShape="1">
          <a:gsLst>
            <a:gs pos="0">
              <a:schemeClr val="accent2"/>
            </a:gs>
            <a:gs pos="50000">
              <a:srgbClr val="080818"/>
            </a:gs>
            <a:gs pos="10000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White Anchor" descr="White Ancho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1325" y="6042025"/>
            <a:ext cx="1069975" cy="801688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gradFill flip="none" rotWithShape="1">
          <a:gsLst>
            <a:gs pos="0">
              <a:schemeClr val="accent2"/>
            </a:gs>
            <a:gs pos="50000">
              <a:srgbClr val="080818"/>
            </a:gs>
            <a:gs pos="10000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White Anchor" descr="White Ancho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1325" y="6042025"/>
            <a:ext cx="1069975" cy="801688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Off val="-88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9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image1.tif" descr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3832" y="800100"/>
            <a:ext cx="4921118" cy="4887949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Anchorsaway"/>
          <p:cNvSpPr txBox="1"/>
          <p:nvPr/>
        </p:nvSpPr>
        <p:spPr>
          <a:xfrm>
            <a:off x="5221340" y="4721764"/>
            <a:ext cx="5432321" cy="950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endParaRPr/>
          </a:p>
          <a:p>
            <a:pPr>
              <a:defRPr sz="4200"/>
            </a:pPr>
            <a:r>
              <a:rPr b="1"/>
              <a:t>Anchorsaway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THE BIBLE"/>
          <p:cNvSpPr txBox="1"/>
          <p:nvPr/>
        </p:nvSpPr>
        <p:spPr>
          <a:xfrm>
            <a:off x="3770312" y="423862"/>
            <a:ext cx="1662521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chemeClr val="accent3">
                    <a:lumOff val="44000"/>
                  </a:schemeClr>
                </a:solidFill>
              </a:rPr>
              <a:t>THE BIBLE</a:t>
            </a:r>
          </a:p>
        </p:txBody>
      </p:sp>
      <p:sp>
        <p:nvSpPr>
          <p:cNvPr id="463" name="Discovering the Bible by the Christian History Institute"/>
          <p:cNvSpPr txBox="1"/>
          <p:nvPr/>
        </p:nvSpPr>
        <p:spPr>
          <a:xfrm>
            <a:off x="1905000" y="6172200"/>
            <a:ext cx="554209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rPr sz="1800"/>
              <a:t>Discovering the Bible by the Christian History Institute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roup"/>
          <p:cNvGrpSpPr/>
          <p:nvPr/>
        </p:nvGrpSpPr>
        <p:grpSpPr>
          <a:xfrm>
            <a:off x="1036764" y="1763535"/>
            <a:ext cx="7282240" cy="1271588"/>
            <a:chOff x="95582" y="-596900"/>
            <a:chExt cx="7282239" cy="1271587"/>
          </a:xfrm>
        </p:grpSpPr>
        <p:sp>
          <p:nvSpPr>
            <p:cNvPr id="467" name="The Redemption of Man"/>
            <p:cNvSpPr txBox="1"/>
            <p:nvPr/>
          </p:nvSpPr>
          <p:spPr>
            <a:xfrm>
              <a:off x="618319" y="-484607"/>
              <a:ext cx="6236766" cy="828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2700" dist="35921" dir="2700000" rotWithShape="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/>
              <a:endParaRPr sz="800" b="1" dirty="0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algn="ctr"/>
              <a:r>
                <a:rPr sz="4000" b="1" dirty="0">
                  <a:solidFill>
                    <a:schemeClr val="accent3">
                      <a:lumOff val="44000"/>
                    </a:schemeClr>
                  </a:solidFill>
                  <a:latin typeface="Tahoma"/>
                  <a:ea typeface="Tahoma"/>
                  <a:cs typeface="Tahoma"/>
                  <a:sym typeface="Tahoma"/>
                </a:rPr>
                <a:t>The Redemption of Man</a:t>
              </a:r>
            </a:p>
          </p:txBody>
        </p:sp>
        <p:sp>
          <p:nvSpPr>
            <p:cNvPr id="468" name="Rectangle"/>
            <p:cNvSpPr/>
            <p:nvPr/>
          </p:nvSpPr>
          <p:spPr>
            <a:xfrm>
              <a:off x="95582" y="-596900"/>
              <a:ext cx="7282240" cy="1271588"/>
            </a:xfrm>
            <a:prstGeom prst="rect">
              <a:avLst/>
            </a:prstGeom>
            <a:noFill/>
            <a:ln w="38100" cap="flat">
              <a:solidFill>
                <a:srgbClr val="FFCC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470" name="One Continuous Theme"/>
          <p:cNvSpPr txBox="1"/>
          <p:nvPr/>
        </p:nvSpPr>
        <p:spPr>
          <a:xfrm>
            <a:off x="1190625" y="745808"/>
            <a:ext cx="7327900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sz="3200" b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2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b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One Continuous Theme</a:t>
            </a:r>
          </a:p>
        </p:txBody>
      </p:sp>
      <p:sp>
        <p:nvSpPr>
          <p:cNvPr id="471" name="The Central Person of the Bible:"/>
          <p:cNvSpPr txBox="1"/>
          <p:nvPr/>
        </p:nvSpPr>
        <p:spPr>
          <a:xfrm>
            <a:off x="1263332" y="3428365"/>
            <a:ext cx="6584515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2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b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The Central Person of the Bible:</a:t>
            </a:r>
          </a:p>
        </p:txBody>
      </p:sp>
      <p:grpSp>
        <p:nvGrpSpPr>
          <p:cNvPr id="474" name="Group"/>
          <p:cNvGrpSpPr/>
          <p:nvPr/>
        </p:nvGrpSpPr>
        <p:grpSpPr>
          <a:xfrm>
            <a:off x="1263332" y="4198265"/>
            <a:ext cx="6928856" cy="1778001"/>
            <a:chOff x="-23113" y="-987425"/>
            <a:chExt cx="6928855" cy="1778000"/>
          </a:xfrm>
        </p:grpSpPr>
        <p:sp>
          <p:nvSpPr>
            <p:cNvPr id="472" name="The Messiah,  the Lord Jesus Christ"/>
            <p:cNvSpPr txBox="1"/>
            <p:nvPr/>
          </p:nvSpPr>
          <p:spPr>
            <a:xfrm>
              <a:off x="531149" y="-902971"/>
              <a:ext cx="6073961" cy="1437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2700" dist="35921" dir="2700000" rotWithShape="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/>
              <a:endParaRPr sz="800" b="1" dirty="0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algn="ctr"/>
              <a:r>
                <a:rPr sz="4000" b="1" dirty="0">
                  <a:solidFill>
                    <a:schemeClr val="accent3">
                      <a:lumOff val="44000"/>
                    </a:schemeClr>
                  </a:solidFill>
                  <a:latin typeface="Tahoma"/>
                  <a:ea typeface="Tahoma"/>
                  <a:cs typeface="Tahoma"/>
                  <a:sym typeface="Tahoma"/>
                </a:rPr>
                <a:t>The Messiah, </a:t>
              </a:r>
              <a:br>
                <a:rPr sz="4000" b="1" dirty="0">
                  <a:solidFill>
                    <a:schemeClr val="accent3">
                      <a:lumOff val="44000"/>
                    </a:schemeClr>
                  </a:solidFill>
                  <a:latin typeface="Tahoma"/>
                  <a:ea typeface="Tahoma"/>
                  <a:cs typeface="Tahoma"/>
                  <a:sym typeface="Tahoma"/>
                </a:rPr>
              </a:br>
              <a:r>
                <a:rPr sz="4000" b="1" dirty="0">
                  <a:solidFill>
                    <a:schemeClr val="accent3">
                      <a:lumOff val="44000"/>
                    </a:schemeClr>
                  </a:solidFill>
                  <a:latin typeface="Tahoma"/>
                  <a:ea typeface="Tahoma"/>
                  <a:cs typeface="Tahoma"/>
                  <a:sym typeface="Tahoma"/>
                </a:rPr>
                <a:t>the Lord Jesus Christ</a:t>
              </a:r>
            </a:p>
          </p:txBody>
        </p:sp>
        <p:sp>
          <p:nvSpPr>
            <p:cNvPr id="473" name="Rectangle"/>
            <p:cNvSpPr/>
            <p:nvPr/>
          </p:nvSpPr>
          <p:spPr>
            <a:xfrm>
              <a:off x="-23113" y="-987425"/>
              <a:ext cx="6928855" cy="1778000"/>
            </a:xfrm>
            <a:prstGeom prst="rect">
              <a:avLst/>
            </a:prstGeom>
            <a:noFill/>
            <a:ln w="38100" cap="flat">
              <a:solidFill>
                <a:srgbClr val="FFCC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C01208E-0482-4E8B-9AEA-BDE969B3DEAB}"/>
              </a:ext>
            </a:extLst>
          </p:cNvPr>
          <p:cNvSpPr/>
          <p:nvPr/>
        </p:nvSpPr>
        <p:spPr>
          <a:xfrm>
            <a:off x="6993905" y="206296"/>
            <a:ext cx="179530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AWH Page 6</a:t>
            </a:r>
            <a:r>
              <a:rPr lang="en-US" sz="1800" dirty="0">
                <a:solidFill>
                  <a:srgbClr val="F8F8F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" grpId="1" animBg="1" advAuto="0"/>
      <p:bldP spid="474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The amazing uniqueness of the Bible does not make it true."/>
          <p:cNvSpPr txBox="1"/>
          <p:nvPr/>
        </p:nvSpPr>
        <p:spPr>
          <a:xfrm>
            <a:off x="914400" y="1503362"/>
            <a:ext cx="7331075" cy="1320166"/>
          </a:xfrm>
          <a:prstGeom prst="rect">
            <a:avLst/>
          </a:prstGeom>
          <a:ln w="12700">
            <a:miter lim="400000"/>
          </a:ln>
          <a:effectLst>
            <a:outerShdw blurRad="12700" dist="35921" dir="27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5000"/>
              </a:lnSpc>
              <a:defRPr sz="36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6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The amazing uniqueness of the Bible does not make it true.</a:t>
            </a:r>
          </a:p>
        </p:txBody>
      </p:sp>
      <p:sp>
        <p:nvSpPr>
          <p:cNvPr id="477" name="Line"/>
          <p:cNvSpPr/>
          <p:nvPr/>
        </p:nvSpPr>
        <p:spPr>
          <a:xfrm>
            <a:off x="3505200" y="2976563"/>
            <a:ext cx="836613" cy="1"/>
          </a:xfrm>
          <a:prstGeom prst="line">
            <a:avLst/>
          </a:prstGeom>
          <a:ln w="127000">
            <a:solidFill>
              <a:srgbClr val="FF3300"/>
            </a:solidFill>
          </a:ln>
        </p:spPr>
        <p:txBody>
          <a:bodyPr lIns="45719" rIns="45719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roofs of the Reliability of the Bible...three tests:"/>
          <p:cNvSpPr txBox="1"/>
          <p:nvPr/>
        </p:nvSpPr>
        <p:spPr>
          <a:xfrm>
            <a:off x="1238250" y="503237"/>
            <a:ext cx="6583363" cy="1183641"/>
          </a:xfrm>
          <a:prstGeom prst="rect">
            <a:avLst/>
          </a:prstGeom>
          <a:ln w="12700">
            <a:miter lim="400000"/>
          </a:ln>
          <a:effectLst>
            <a:outerShdw blurRad="63500" dist="38099" dir="2700000" rotWithShape="0">
              <a:srgbClr val="000000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2100"/>
              </a:spcBef>
            </a:pPr>
            <a:r>
              <a:rPr sz="3600" b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Proofs of the Reliability</a:t>
            </a:r>
            <a:br>
              <a:rPr sz="3600" b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sz="3600" b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of the Bible...three tests:</a:t>
            </a:r>
          </a:p>
        </p:txBody>
      </p:sp>
      <p:sp>
        <p:nvSpPr>
          <p:cNvPr id="480" name="Bibliographical Test"/>
          <p:cNvSpPr txBox="1"/>
          <p:nvPr/>
        </p:nvSpPr>
        <p:spPr>
          <a:xfrm>
            <a:off x="1189037" y="1993900"/>
            <a:ext cx="6683376" cy="637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514350" indent="-514350">
              <a:spcBef>
                <a:spcPts val="2100"/>
              </a:spcBef>
              <a:buClr>
                <a:srgbClr val="FFFF00"/>
              </a:buClr>
              <a:buSzPct val="100000"/>
              <a:buChar char="➢"/>
              <a:defRPr sz="2400"/>
            </a:pPr>
            <a:r>
              <a:rPr sz="36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 Bibliographical Test</a:t>
            </a:r>
            <a:r>
              <a:rPr sz="3600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sp>
        <p:nvSpPr>
          <p:cNvPr id="481" name="Internal Evidence Tests"/>
          <p:cNvSpPr txBox="1"/>
          <p:nvPr/>
        </p:nvSpPr>
        <p:spPr>
          <a:xfrm>
            <a:off x="1189037" y="2965450"/>
            <a:ext cx="6683376" cy="637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514350" indent="-514350">
              <a:spcBef>
                <a:spcPts val="2100"/>
              </a:spcBef>
              <a:buClr>
                <a:srgbClr val="FFFF00"/>
              </a:buClr>
              <a:buSzPct val="100000"/>
              <a:buChar char="➢"/>
              <a:defRPr sz="36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2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6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 Internal Evidence Tests </a:t>
            </a:r>
          </a:p>
        </p:txBody>
      </p:sp>
      <p:sp>
        <p:nvSpPr>
          <p:cNvPr id="482" name="External Evidence Test"/>
          <p:cNvSpPr txBox="1"/>
          <p:nvPr/>
        </p:nvSpPr>
        <p:spPr>
          <a:xfrm>
            <a:off x="1189037" y="3938587"/>
            <a:ext cx="6683376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514350" indent="-514350">
              <a:spcBef>
                <a:spcPts val="2100"/>
              </a:spcBef>
              <a:buClr>
                <a:srgbClr val="FFFF00"/>
              </a:buClr>
              <a:buSzPct val="100000"/>
              <a:buChar char="➢"/>
              <a:defRPr sz="36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2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6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 External Evidence Test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" grpId="1" animBg="1" advAuto="0"/>
      <p:bldP spid="481" grpId="2" animBg="1" advAuto="0"/>
      <p:bldP spid="482" grpId="3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roof of the Reliability of the Bible      Josh McDowell, Evidence that Demands a Verdict"/>
          <p:cNvSpPr txBox="1">
            <a:spLocks noGrp="1"/>
          </p:cNvSpPr>
          <p:nvPr>
            <p:ph type="title"/>
          </p:nvPr>
        </p:nvSpPr>
        <p:spPr>
          <a:xfrm>
            <a:off x="315119" y="685752"/>
            <a:ext cx="8513762" cy="1182688"/>
          </a:xfrm>
          <a:prstGeom prst="rect">
            <a:avLst/>
          </a:prstGeom>
          <a:ln w="57150">
            <a:solidFill>
              <a:srgbClr val="FFFF00"/>
            </a:solidFill>
            <a:miter lim="800000"/>
          </a:ln>
          <a:effectLst>
            <a:outerShdw blurRad="12700" dist="107762" dir="18900000" rotWithShape="0">
              <a:srgbClr val="000000">
                <a:alpha val="50000"/>
              </a:srgbClr>
            </a:outerShdw>
          </a:effectLst>
        </p:spPr>
        <p:txBody>
          <a:bodyPr>
            <a:normAutofit/>
          </a:bodyPr>
          <a:lstStyle/>
          <a:p>
            <a:pPr marL="1117600" indent="-1117600"/>
            <a:r>
              <a:rPr sz="3600" b="1">
                <a:solidFill>
                  <a:srgbClr val="FFFF00"/>
                </a:solidFill>
              </a:rPr>
              <a:t>Proof of the Reliability of the Bible</a:t>
            </a:r>
            <a:r>
              <a:rPr sz="3600">
                <a:solidFill>
                  <a:srgbClr val="FFFF00"/>
                </a:solidFill>
              </a:rPr>
              <a:t>      </a:t>
            </a:r>
            <a:r>
              <a:rPr sz="1600">
                <a:solidFill>
                  <a:srgbClr val="FFFF00"/>
                </a:solidFill>
              </a:rPr>
              <a:t>Josh McDowell, </a:t>
            </a:r>
            <a:r>
              <a:rPr sz="1600" u="sng">
                <a:solidFill>
                  <a:srgbClr val="FFFF00"/>
                </a:solidFill>
              </a:rPr>
              <a:t>Evidence that Demands a Verdict</a:t>
            </a:r>
          </a:p>
        </p:txBody>
      </p:sp>
      <p:sp>
        <p:nvSpPr>
          <p:cNvPr id="485" name="Bibliographical Test…"/>
          <p:cNvSpPr txBox="1">
            <a:spLocks noGrp="1"/>
          </p:cNvSpPr>
          <p:nvPr>
            <p:ph type="body" idx="1"/>
          </p:nvPr>
        </p:nvSpPr>
        <p:spPr>
          <a:xfrm>
            <a:off x="457200" y="2039890"/>
            <a:ext cx="8229600" cy="4525964"/>
          </a:xfrm>
          <a:prstGeom prst="rect">
            <a:avLst/>
          </a:prstGeom>
          <a:ln w="9525">
            <a:solidFill>
              <a:srgbClr val="FFFF00"/>
            </a:solidFill>
            <a:miter lim="800000"/>
          </a:ln>
        </p:spPr>
        <p:txBody>
          <a:bodyPr>
            <a:normAutofit/>
          </a:bodyPr>
          <a:lstStyle/>
          <a:p>
            <a:pPr marL="609600" indent="-609600">
              <a:buSzTx/>
              <a:buNone/>
            </a:pPr>
            <a:r>
              <a:rPr b="1">
                <a:solidFill>
                  <a:srgbClr val="FFFF00"/>
                </a:solidFill>
              </a:rPr>
              <a:t>Bibliographical Test</a:t>
            </a:r>
            <a:r>
              <a:t> </a:t>
            </a:r>
          </a:p>
          <a:p>
            <a:pPr marL="762000" indent="-762000">
              <a:spcBef>
                <a:spcPts val="900"/>
              </a:spcBef>
              <a:buClr>
                <a:schemeClr val="accent3">
                  <a:lumOff val="44000"/>
                </a:schemeClr>
              </a:buClr>
              <a:buFont typeface="Arial"/>
            </a:pPr>
            <a:r>
              <a:rPr sz="4000" b="1">
                <a:solidFill>
                  <a:schemeClr val="accent3">
                    <a:lumOff val="44000"/>
                  </a:schemeClr>
                </a:solidFill>
              </a:rPr>
              <a:t>The Scribes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EF14DA-BCC2-4747-9FC1-3F126F400E08}"/>
              </a:ext>
            </a:extLst>
          </p:cNvPr>
          <p:cNvSpPr/>
          <p:nvPr/>
        </p:nvSpPr>
        <p:spPr>
          <a:xfrm>
            <a:off x="7122399" y="162480"/>
            <a:ext cx="179530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AWH Page 6</a:t>
            </a:r>
            <a:r>
              <a:rPr lang="en-US" sz="1800" dirty="0">
                <a:solidFill>
                  <a:srgbClr val="F8F8F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CRIBES"/>
          <p:cNvSpPr txBox="1">
            <a:spLocks noGrp="1"/>
          </p:cNvSpPr>
          <p:nvPr>
            <p:ph type="title"/>
          </p:nvPr>
        </p:nvSpPr>
        <p:spPr>
          <a:xfrm>
            <a:off x="561248" y="538781"/>
            <a:ext cx="8229600" cy="811212"/>
          </a:xfrm>
          <a:prstGeom prst="rect">
            <a:avLst/>
          </a:prstGeom>
          <a:ln w="9525">
            <a:solidFill>
              <a:srgbClr val="000000"/>
            </a:solidFill>
            <a:miter lim="800000"/>
          </a:ln>
        </p:spPr>
        <p:txBody>
          <a:bodyPr>
            <a:normAutofit/>
          </a:bodyPr>
          <a:lstStyle/>
          <a:p>
            <a:r>
              <a:rPr sz="3600" b="1" dirty="0">
                <a:solidFill>
                  <a:schemeClr val="accent3">
                    <a:lumOff val="44000"/>
                  </a:schemeClr>
                </a:solidFill>
              </a:rPr>
              <a:t>SCRIBES</a:t>
            </a:r>
            <a:r>
              <a:rPr sz="3600" dirty="0">
                <a:solidFill>
                  <a:schemeClr val="accent3">
                    <a:lumOff val="44000"/>
                  </a:schemeClr>
                </a:solidFill>
              </a:rPr>
              <a:t> </a:t>
            </a:r>
          </a:p>
        </p:txBody>
      </p:sp>
      <p:sp>
        <p:nvSpPr>
          <p:cNvPr id="488" name="Discovering the Bible by the Christian History Institute"/>
          <p:cNvSpPr txBox="1"/>
          <p:nvPr/>
        </p:nvSpPr>
        <p:spPr>
          <a:xfrm>
            <a:off x="1905000" y="6096000"/>
            <a:ext cx="554209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>
              <a:defRPr sz="2400">
                <a:solidFill>
                  <a:srgbClr val="000000"/>
                </a:solidFill>
              </a:defRPr>
            </a:pPr>
            <a:r>
              <a:rPr sz="1800">
                <a:solidFill>
                  <a:schemeClr val="accent3">
                    <a:lumOff val="44000"/>
                  </a:schemeClr>
                </a:solidFill>
              </a:rPr>
              <a:t>Discovering the Bible by the Christian History Institute</a:t>
            </a:r>
          </a:p>
        </p:txBody>
      </p:sp>
      <p:sp>
        <p:nvSpPr>
          <p:cNvPr id="489" name="Pause and show film clip from Discovering the Bible"/>
          <p:cNvSpPr txBox="1"/>
          <p:nvPr/>
        </p:nvSpPr>
        <p:spPr>
          <a:xfrm>
            <a:off x="2128838" y="3344862"/>
            <a:ext cx="535156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>
              <a:defRPr sz="2400">
                <a:solidFill>
                  <a:srgbClr val="000000"/>
                </a:solidFill>
              </a:defRPr>
            </a:pPr>
            <a:r>
              <a:rPr sz="1800">
                <a:solidFill>
                  <a:schemeClr val="accent3">
                    <a:lumOff val="44000"/>
                  </a:schemeClr>
                </a:solidFill>
              </a:rPr>
              <a:t>Pause and show film clip from Discovering the Bible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DB258C-D907-4954-80EB-1A592D0AC6DA}"/>
              </a:ext>
            </a:extLst>
          </p:cNvPr>
          <p:cNvSpPr/>
          <p:nvPr/>
        </p:nvSpPr>
        <p:spPr>
          <a:xfrm>
            <a:off x="7285295" y="169449"/>
            <a:ext cx="179530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AWH Page 6</a:t>
            </a:r>
            <a:r>
              <a:rPr lang="en-US" sz="1800" dirty="0">
                <a:solidFill>
                  <a:srgbClr val="F8F8F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roof of the Reliability of the Bible      Josh McDowell, Evidence that Demands a Verdict"/>
          <p:cNvSpPr txBox="1">
            <a:spLocks noGrp="1"/>
          </p:cNvSpPr>
          <p:nvPr>
            <p:ph type="title"/>
          </p:nvPr>
        </p:nvSpPr>
        <p:spPr>
          <a:xfrm>
            <a:off x="330994" y="760412"/>
            <a:ext cx="8513762" cy="1182688"/>
          </a:xfrm>
          <a:prstGeom prst="rect">
            <a:avLst/>
          </a:prstGeom>
          <a:ln w="57150">
            <a:solidFill>
              <a:srgbClr val="FFFF00"/>
            </a:solidFill>
            <a:miter lim="800000"/>
          </a:ln>
          <a:effectLst>
            <a:outerShdw blurRad="12700" dist="107762" dir="18900000" rotWithShape="0">
              <a:srgbClr val="000000">
                <a:alpha val="50000"/>
              </a:srgbClr>
            </a:outerShdw>
          </a:effectLst>
        </p:spPr>
        <p:txBody>
          <a:bodyPr>
            <a:normAutofit/>
          </a:bodyPr>
          <a:lstStyle/>
          <a:p>
            <a:pPr marL="1117600" indent="-1117600"/>
            <a:r>
              <a:rPr sz="3600" b="1">
                <a:solidFill>
                  <a:srgbClr val="FFFF00"/>
                </a:solidFill>
              </a:rPr>
              <a:t>Proof of the Reliability of the Bible</a:t>
            </a:r>
            <a:r>
              <a:rPr sz="3600">
                <a:solidFill>
                  <a:srgbClr val="FFFF00"/>
                </a:solidFill>
              </a:rPr>
              <a:t>      </a:t>
            </a:r>
            <a:r>
              <a:rPr sz="1600">
                <a:solidFill>
                  <a:srgbClr val="FFFF00"/>
                </a:solidFill>
              </a:rPr>
              <a:t>Josh McDowell, </a:t>
            </a:r>
            <a:r>
              <a:rPr sz="1600" u="sng">
                <a:solidFill>
                  <a:srgbClr val="FFFF00"/>
                </a:solidFill>
              </a:rPr>
              <a:t>Evidence that Demands a Verdict</a:t>
            </a:r>
          </a:p>
        </p:txBody>
      </p:sp>
      <p:sp>
        <p:nvSpPr>
          <p:cNvPr id="494" name="Bibliographical Test…"/>
          <p:cNvSpPr txBox="1">
            <a:spLocks noGrp="1"/>
          </p:cNvSpPr>
          <p:nvPr>
            <p:ph type="body" idx="1"/>
          </p:nvPr>
        </p:nvSpPr>
        <p:spPr>
          <a:xfrm>
            <a:off x="473075" y="2124075"/>
            <a:ext cx="8229600" cy="4525963"/>
          </a:xfrm>
          <a:prstGeom prst="rect">
            <a:avLst/>
          </a:prstGeom>
          <a:ln w="9525">
            <a:solidFill>
              <a:srgbClr val="FFFF00"/>
            </a:solidFill>
            <a:miter lim="800000"/>
          </a:ln>
        </p:spPr>
        <p:txBody>
          <a:bodyPr>
            <a:normAutofit/>
          </a:bodyPr>
          <a:lstStyle/>
          <a:p>
            <a:pPr marL="609600" indent="-609600">
              <a:buSzTx/>
              <a:buNone/>
            </a:pPr>
            <a:r>
              <a:rPr b="1" dirty="0">
                <a:solidFill>
                  <a:srgbClr val="FFFF00"/>
                </a:solidFill>
              </a:rPr>
              <a:t>Bibliographical Test</a:t>
            </a:r>
            <a:r>
              <a:rPr dirty="0"/>
              <a:t> </a:t>
            </a:r>
          </a:p>
          <a:p>
            <a:pPr marL="533400" indent="-533400">
              <a:spcBef>
                <a:spcPts val="600"/>
              </a:spcBef>
              <a:buClr>
                <a:schemeClr val="accent3">
                  <a:lumOff val="44000"/>
                </a:schemeClr>
              </a:buClr>
              <a:buFont typeface="Arial"/>
            </a:pPr>
            <a:r>
              <a:rPr sz="2800" dirty="0">
                <a:solidFill>
                  <a:schemeClr val="accent3">
                    <a:lumOff val="44000"/>
                  </a:schemeClr>
                </a:solidFill>
              </a:rPr>
              <a:t>The Scribes</a:t>
            </a:r>
          </a:p>
          <a:p>
            <a:pPr marL="762000" indent="-762000">
              <a:spcBef>
                <a:spcPts val="900"/>
              </a:spcBef>
              <a:buClr>
                <a:schemeClr val="accent3">
                  <a:lumOff val="44000"/>
                </a:schemeClr>
              </a:buClr>
              <a:buFont typeface="Arial"/>
            </a:pPr>
            <a:r>
              <a:rPr sz="4000" b="1" dirty="0">
                <a:solidFill>
                  <a:schemeClr val="accent3">
                    <a:lumOff val="44000"/>
                  </a:schemeClr>
                </a:solidFill>
              </a:rPr>
              <a:t>Manuscript Comparisons</a:t>
            </a:r>
            <a:endParaRPr dirty="0">
              <a:solidFill>
                <a:schemeClr val="accent3">
                  <a:lumOff val="44000"/>
                </a:schemeClr>
              </a:solidFill>
            </a:endParaRPr>
          </a:p>
          <a:p>
            <a:pPr marL="609600" indent="-609600">
              <a:spcBef>
                <a:spcPts val="900"/>
              </a:spcBef>
              <a:buSzTx/>
              <a:buNone/>
            </a:pPr>
            <a:r>
              <a:rPr sz="4000" dirty="0">
                <a:solidFill>
                  <a:schemeClr val="accent3">
                    <a:lumOff val="44000"/>
                  </a:schemeClr>
                </a:solidFill>
              </a:rPr>
              <a:t>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B551B-33F3-4FB5-BB7B-C7115899E82B}"/>
              </a:ext>
            </a:extLst>
          </p:cNvPr>
          <p:cNvSpPr/>
          <p:nvPr/>
        </p:nvSpPr>
        <p:spPr>
          <a:xfrm>
            <a:off x="7417674" y="210105"/>
            <a:ext cx="179530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AWH Page 6</a:t>
            </a:r>
            <a:r>
              <a:rPr lang="en-US" sz="1800" dirty="0">
                <a:solidFill>
                  <a:srgbClr val="F8F8F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roof of the Reliability of the Bible      Josh McDowell, Evidence that Demands a Verdict"/>
          <p:cNvSpPr txBox="1">
            <a:spLocks noGrp="1"/>
          </p:cNvSpPr>
          <p:nvPr>
            <p:ph type="title"/>
          </p:nvPr>
        </p:nvSpPr>
        <p:spPr>
          <a:xfrm>
            <a:off x="188913" y="188912"/>
            <a:ext cx="8513762" cy="1182688"/>
          </a:xfrm>
          <a:prstGeom prst="rect">
            <a:avLst/>
          </a:prstGeom>
          <a:ln w="57150">
            <a:solidFill>
              <a:srgbClr val="FFFF00"/>
            </a:solidFill>
            <a:miter lim="800000"/>
          </a:ln>
          <a:effectLst>
            <a:outerShdw blurRad="12700" dist="107762" dir="18900000" rotWithShape="0">
              <a:srgbClr val="000000">
                <a:alpha val="50000"/>
              </a:srgbClr>
            </a:outerShdw>
          </a:effectLst>
        </p:spPr>
        <p:txBody>
          <a:bodyPr>
            <a:normAutofit/>
          </a:bodyPr>
          <a:lstStyle/>
          <a:p>
            <a:pPr marL="1117600" indent="-1117600"/>
            <a:r>
              <a:rPr sz="3600" b="1">
                <a:solidFill>
                  <a:srgbClr val="FFFF00"/>
                </a:solidFill>
              </a:rPr>
              <a:t>Proof of the Reliability of the Bible</a:t>
            </a:r>
            <a:r>
              <a:rPr sz="3600">
                <a:solidFill>
                  <a:srgbClr val="FFFF00"/>
                </a:solidFill>
              </a:rPr>
              <a:t>      </a:t>
            </a:r>
            <a:r>
              <a:rPr sz="1600">
                <a:solidFill>
                  <a:srgbClr val="FFFF00"/>
                </a:solidFill>
              </a:rPr>
              <a:t>Josh McDowell, </a:t>
            </a:r>
            <a:r>
              <a:rPr sz="1600" u="sng">
                <a:solidFill>
                  <a:srgbClr val="FFFF00"/>
                </a:solidFill>
              </a:rPr>
              <a:t>Evidence that Demands a Verdict</a:t>
            </a:r>
          </a:p>
        </p:txBody>
      </p:sp>
      <p:sp>
        <p:nvSpPr>
          <p:cNvPr id="497" name="Bibliographical Test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9525">
            <a:solidFill>
              <a:srgbClr val="FFFF00"/>
            </a:solidFill>
            <a:miter lim="800000"/>
          </a:ln>
        </p:spPr>
        <p:txBody>
          <a:bodyPr>
            <a:normAutofit/>
          </a:bodyPr>
          <a:lstStyle/>
          <a:p>
            <a:pPr marL="609600" indent="-609600">
              <a:buSzTx/>
              <a:buNone/>
            </a:pPr>
            <a:r>
              <a:rPr b="1">
                <a:solidFill>
                  <a:srgbClr val="FFFF00"/>
                </a:solidFill>
              </a:rPr>
              <a:t>Bibliographical Test</a:t>
            </a:r>
            <a:r>
              <a:t> </a:t>
            </a:r>
          </a:p>
          <a:p>
            <a:pPr marL="533400" indent="-533400">
              <a:spcBef>
                <a:spcPts val="600"/>
              </a:spcBef>
              <a:buClr>
                <a:schemeClr val="accent3">
                  <a:lumOff val="44000"/>
                </a:schemeClr>
              </a:buClr>
              <a:buFont typeface="Arial"/>
            </a:pPr>
            <a:r>
              <a:rPr sz="2800">
                <a:solidFill>
                  <a:schemeClr val="accent3">
                    <a:lumOff val="44000"/>
                  </a:schemeClr>
                </a:solidFill>
              </a:rPr>
              <a:t>The Scribes  </a:t>
            </a:r>
          </a:p>
          <a:p>
            <a:pPr marL="533400" indent="-533400">
              <a:buClr>
                <a:schemeClr val="accent3">
                  <a:lumOff val="44000"/>
                </a:schemeClr>
              </a:buClr>
              <a:buFont typeface="Arial"/>
            </a:pPr>
            <a:r>
              <a:rPr sz="2800">
                <a:solidFill>
                  <a:schemeClr val="accent3">
                    <a:lumOff val="44000"/>
                  </a:schemeClr>
                </a:solidFill>
              </a:rPr>
              <a:t>Manuscript Comparisons</a:t>
            </a:r>
            <a:r>
              <a:rPr>
                <a:solidFill>
                  <a:schemeClr val="accent3">
                    <a:lumOff val="44000"/>
                  </a:schemeClr>
                </a:solidFill>
              </a:rPr>
              <a:t> </a:t>
            </a:r>
          </a:p>
          <a:p>
            <a:pPr marL="609600" indent="-609600">
              <a:buSzTx/>
              <a:buNone/>
            </a:pPr>
            <a:r>
              <a:rPr b="1">
                <a:solidFill>
                  <a:srgbClr val="FFFF00"/>
                </a:solidFill>
              </a:rPr>
              <a:t>Internal Evidence Test</a:t>
            </a:r>
          </a:p>
          <a:p>
            <a:pPr marL="762000" indent="-762000">
              <a:spcBef>
                <a:spcPts val="900"/>
              </a:spcBef>
              <a:buClr>
                <a:schemeClr val="accent3">
                  <a:lumOff val="44000"/>
                </a:schemeClr>
              </a:buClr>
              <a:buFont typeface="Arial"/>
            </a:pPr>
            <a:r>
              <a:rPr sz="4000">
                <a:solidFill>
                  <a:schemeClr val="accent3">
                    <a:lumOff val="44000"/>
                  </a:schemeClr>
                </a:solidFill>
              </a:rPr>
              <a:t>Prophecy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Eight Prophecies"/>
          <p:cNvSpPr txBox="1">
            <a:spLocks noGrp="1"/>
          </p:cNvSpPr>
          <p:nvPr>
            <p:ph type="title"/>
          </p:nvPr>
        </p:nvSpPr>
        <p:spPr>
          <a:xfrm>
            <a:off x="457200" y="569914"/>
            <a:ext cx="8229600" cy="849312"/>
          </a:xfrm>
          <a:prstGeom prst="rect">
            <a:avLst/>
          </a:prstGeom>
          <a:ln w="38100">
            <a:solidFill>
              <a:srgbClr val="FFFF00"/>
            </a:solidFill>
            <a:miter lim="800000"/>
          </a:ln>
        </p:spPr>
        <p:txBody>
          <a:bodyPr>
            <a:normAutofit/>
          </a:bodyPr>
          <a:lstStyle>
            <a:lvl1pPr>
              <a:defRPr b="1">
                <a:solidFill>
                  <a:srgbClr val="FFFF00"/>
                </a:solidFill>
              </a:defRPr>
            </a:lvl1pPr>
          </a:lstStyle>
          <a:p>
            <a:pPr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00"/>
                </a:solidFill>
              </a:rPr>
              <a:t>Eight Prophecies</a:t>
            </a:r>
          </a:p>
        </p:txBody>
      </p:sp>
      <p:sp>
        <p:nvSpPr>
          <p:cNvPr id="500" name="Sold for 30 pieces of silver…"/>
          <p:cNvSpPr txBox="1">
            <a:spLocks noGrp="1"/>
          </p:cNvSpPr>
          <p:nvPr>
            <p:ph type="body" sz="half" idx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Arial"/>
            </a:pPr>
            <a:r>
              <a:rPr>
                <a:solidFill>
                  <a:schemeClr val="accent3">
                    <a:lumOff val="44000"/>
                  </a:schemeClr>
                </a:solidFill>
              </a:rPr>
              <a:t>Sold for 30 pieces of silver</a:t>
            </a:r>
          </a:p>
          <a:p>
            <a:pPr>
              <a:buClr>
                <a:srgbClr val="FFFF00"/>
              </a:buClr>
              <a:buFont typeface="Arial"/>
            </a:pPr>
            <a:r>
              <a:rPr>
                <a:solidFill>
                  <a:schemeClr val="accent3">
                    <a:lumOff val="44000"/>
                  </a:schemeClr>
                </a:solidFill>
              </a:rPr>
              <a:t>Money to be thrown in God’s House</a:t>
            </a:r>
          </a:p>
          <a:p>
            <a:pPr>
              <a:buClr>
                <a:srgbClr val="FFFF00"/>
              </a:buClr>
              <a:buFont typeface="Arial"/>
            </a:pPr>
            <a:r>
              <a:rPr>
                <a:solidFill>
                  <a:schemeClr val="accent3">
                    <a:lumOff val="44000"/>
                  </a:schemeClr>
                </a:solidFill>
              </a:rPr>
              <a:t>Dumb before accusers</a:t>
            </a:r>
          </a:p>
          <a:p>
            <a:pPr>
              <a:buClr>
                <a:srgbClr val="FFFF00"/>
              </a:buClr>
              <a:buFont typeface="Arial"/>
            </a:pPr>
            <a:r>
              <a:rPr>
                <a:solidFill>
                  <a:schemeClr val="accent3">
                    <a:lumOff val="44000"/>
                  </a:schemeClr>
                </a:solidFill>
              </a:rPr>
              <a:t>Hands and feet pierced</a:t>
            </a:r>
          </a:p>
        </p:txBody>
      </p:sp>
      <p:sp>
        <p:nvSpPr>
          <p:cNvPr id="501" name="Born at Bethlehem…"/>
          <p:cNvSpPr txBox="1"/>
          <p:nvPr/>
        </p:nvSpPr>
        <p:spPr>
          <a:xfrm>
            <a:off x="457200" y="1600200"/>
            <a:ext cx="4038600" cy="3180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533400" indent="-533400">
              <a:spcBef>
                <a:spcPts val="600"/>
              </a:spcBef>
              <a:buClr>
                <a:srgbClr val="FFFF00"/>
              </a:buClr>
              <a:buSzPct val="100000"/>
              <a:buFont typeface="Arial"/>
              <a:buChar char="•"/>
              <a:defRPr sz="2800"/>
            </a:pPr>
            <a:r>
              <a:rPr>
                <a:solidFill>
                  <a:schemeClr val="accent3">
                    <a:lumOff val="44000"/>
                  </a:schemeClr>
                </a:solidFill>
              </a:rPr>
              <a:t>Born at Bethlehem</a:t>
            </a:r>
          </a:p>
          <a:p>
            <a:pPr marL="533400" indent="-533400">
              <a:spcBef>
                <a:spcPts val="600"/>
              </a:spcBef>
              <a:buClr>
                <a:srgbClr val="FFFF00"/>
              </a:buClr>
              <a:buSzPct val="100000"/>
              <a:buFont typeface="Arial"/>
              <a:buChar char="•"/>
              <a:defRPr sz="2800"/>
            </a:pPr>
            <a:r>
              <a:rPr>
                <a:solidFill>
                  <a:schemeClr val="accent3">
                    <a:lumOff val="44000"/>
                  </a:schemeClr>
                </a:solidFill>
              </a:rPr>
              <a:t>Preceded by a messenger</a:t>
            </a:r>
          </a:p>
          <a:p>
            <a:pPr marL="533400" indent="-533400">
              <a:spcBef>
                <a:spcPts val="600"/>
              </a:spcBef>
              <a:buClr>
                <a:srgbClr val="FFFF00"/>
              </a:buClr>
              <a:buSzPct val="100000"/>
              <a:buFont typeface="Arial"/>
              <a:buChar char="•"/>
              <a:defRPr sz="2800"/>
            </a:pPr>
            <a:r>
              <a:rPr>
                <a:solidFill>
                  <a:schemeClr val="accent3">
                    <a:lumOff val="44000"/>
                  </a:schemeClr>
                </a:solidFill>
              </a:rPr>
              <a:t>He was to enter Jerusalem on a donkey</a:t>
            </a:r>
          </a:p>
          <a:p>
            <a:pPr marL="533400" indent="-533400">
              <a:spcBef>
                <a:spcPts val="600"/>
              </a:spcBef>
              <a:buClr>
                <a:srgbClr val="FFFF00"/>
              </a:buClr>
              <a:buSzPct val="100000"/>
              <a:buFont typeface="Arial"/>
              <a:buChar char="•"/>
              <a:defRPr sz="2800"/>
            </a:pPr>
            <a:r>
              <a:rPr>
                <a:solidFill>
                  <a:schemeClr val="accent3">
                    <a:lumOff val="44000"/>
                  </a:schemeClr>
                </a:solidFill>
              </a:rPr>
              <a:t>Betrayed by a friend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F08F75-457A-4D84-BFEC-ACB5A2F742CC}"/>
              </a:ext>
            </a:extLst>
          </p:cNvPr>
          <p:cNvSpPr/>
          <p:nvPr/>
        </p:nvSpPr>
        <p:spPr>
          <a:xfrm>
            <a:off x="7217649" y="110095"/>
            <a:ext cx="179530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AWH Page 6</a:t>
            </a:r>
            <a:r>
              <a:rPr lang="en-US" sz="1800" dirty="0">
                <a:solidFill>
                  <a:srgbClr val="F8F8F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" grpId="1" animBg="1" advAuto="0"/>
      <p:bldP spid="500" grpId="3" build="p" animBg="1" advAuto="0"/>
      <p:bldP spid="501" grpId="2" build="p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cientific threshold for the absurd:…"/>
          <p:cNvSpPr txBox="1">
            <a:spLocks noGrp="1"/>
          </p:cNvSpPr>
          <p:nvPr>
            <p:ph type="body" idx="1"/>
          </p:nvPr>
        </p:nvSpPr>
        <p:spPr>
          <a:xfrm>
            <a:off x="388937" y="1841500"/>
            <a:ext cx="8382001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>
              <a:spcBef>
                <a:spcPts val="600"/>
              </a:spcBef>
              <a:buClr>
                <a:srgbClr val="FFFF00"/>
              </a:buClr>
              <a:buFont typeface="Arial"/>
            </a:pPr>
            <a:r>
              <a:rPr sz="2800" dirty="0">
                <a:solidFill>
                  <a:schemeClr val="accent3">
                    <a:lumOff val="44000"/>
                  </a:schemeClr>
                </a:solidFill>
              </a:rPr>
              <a:t>Scientific threshold for the absurd: </a:t>
            </a:r>
          </a:p>
          <a:p>
            <a:pPr marL="914400" lvl="1" indent="-457200">
              <a:spcBef>
                <a:spcPts val="500"/>
              </a:spcBef>
              <a:buClr>
                <a:srgbClr val="FFFF00"/>
              </a:buClr>
              <a:buFont typeface="Arial"/>
              <a:defRPr sz="2800"/>
            </a:pPr>
            <a:r>
              <a:rPr sz="2400" dirty="0">
                <a:solidFill>
                  <a:schemeClr val="accent3">
                    <a:lumOff val="44000"/>
                  </a:schemeClr>
                </a:solidFill>
              </a:rPr>
              <a:t>10 to the 50</a:t>
            </a:r>
            <a:r>
              <a:rPr sz="2400" baseline="30000" dirty="0">
                <a:solidFill>
                  <a:schemeClr val="accent3">
                    <a:lumOff val="44000"/>
                  </a:schemeClr>
                </a:solidFill>
              </a:rPr>
              <a:t>th</a:t>
            </a:r>
            <a:r>
              <a:rPr sz="2400" dirty="0">
                <a:solidFill>
                  <a:schemeClr val="accent3">
                    <a:lumOff val="44000"/>
                  </a:schemeClr>
                </a:solidFill>
              </a:rPr>
              <a:t> power</a:t>
            </a:r>
          </a:p>
          <a:p>
            <a:pPr marL="533400" indent="-533400">
              <a:spcBef>
                <a:spcPts val="600"/>
              </a:spcBef>
              <a:buClr>
                <a:srgbClr val="FFFF00"/>
              </a:buClr>
              <a:buFont typeface="Arial"/>
            </a:pPr>
            <a:r>
              <a:rPr sz="2800" dirty="0">
                <a:solidFill>
                  <a:schemeClr val="accent3">
                    <a:lumOff val="44000"/>
                  </a:schemeClr>
                </a:solidFill>
              </a:rPr>
              <a:t>8 Prophecies: one in 10 to the 17</a:t>
            </a:r>
            <a:r>
              <a:rPr sz="2800" baseline="30000" dirty="0">
                <a:solidFill>
                  <a:schemeClr val="accent3">
                    <a:lumOff val="44000"/>
                  </a:schemeClr>
                </a:solidFill>
              </a:rPr>
              <a:t>th </a:t>
            </a:r>
            <a:r>
              <a:rPr sz="2800" dirty="0">
                <a:solidFill>
                  <a:schemeClr val="accent3">
                    <a:lumOff val="44000"/>
                  </a:schemeClr>
                </a:solidFill>
              </a:rPr>
              <a:t> power</a:t>
            </a:r>
            <a:r>
              <a:rPr sz="2800" baseline="30000" dirty="0">
                <a:solidFill>
                  <a:schemeClr val="accent3">
                    <a:lumOff val="44000"/>
                  </a:schemeClr>
                </a:solidFill>
              </a:rPr>
              <a:t>  </a:t>
            </a:r>
          </a:p>
          <a:p>
            <a:pPr marL="914400" lvl="1" indent="-457200">
              <a:spcBef>
                <a:spcPts val="500"/>
              </a:spcBef>
              <a:buClr>
                <a:srgbClr val="FFFF00"/>
              </a:buClr>
              <a:buFont typeface="Arial"/>
              <a:defRPr sz="2800"/>
            </a:pPr>
            <a:r>
              <a:rPr sz="2400" dirty="0">
                <a:solidFill>
                  <a:schemeClr val="accent3">
                    <a:lumOff val="44000"/>
                  </a:schemeClr>
                </a:solidFill>
              </a:rPr>
              <a:t>Concept Model: State of Texas covered with silver dollars, 2 feet deep.</a:t>
            </a:r>
          </a:p>
          <a:p>
            <a:pPr marL="914400" lvl="1" indent="-457200">
              <a:spcBef>
                <a:spcPts val="500"/>
              </a:spcBef>
              <a:buClr>
                <a:srgbClr val="FFFF00"/>
              </a:buClr>
              <a:buFont typeface="Arial"/>
              <a:defRPr sz="2800"/>
            </a:pPr>
            <a:r>
              <a:rPr sz="2400" dirty="0">
                <a:solidFill>
                  <a:schemeClr val="accent3">
                    <a:lumOff val="44000"/>
                  </a:schemeClr>
                </a:solidFill>
              </a:rPr>
              <a:t>Number of seconds in the history of the universe.  </a:t>
            </a:r>
          </a:p>
          <a:p>
            <a:pPr marL="533400" indent="-533400">
              <a:spcBef>
                <a:spcPts val="600"/>
              </a:spcBef>
              <a:buClr>
                <a:srgbClr val="FFFF00"/>
              </a:buClr>
              <a:buFont typeface="Arial"/>
            </a:pPr>
            <a:r>
              <a:rPr sz="2800" dirty="0">
                <a:solidFill>
                  <a:schemeClr val="accent3">
                    <a:lumOff val="44000"/>
                  </a:schemeClr>
                </a:solidFill>
              </a:rPr>
              <a:t>16 Prophecies: one in 10 to the 45</a:t>
            </a:r>
            <a:r>
              <a:rPr sz="2800" baseline="30000" dirty="0">
                <a:solidFill>
                  <a:schemeClr val="accent3">
                    <a:lumOff val="44000"/>
                  </a:schemeClr>
                </a:solidFill>
              </a:rPr>
              <a:t>th</a:t>
            </a:r>
            <a:r>
              <a:rPr sz="2800" dirty="0">
                <a:solidFill>
                  <a:schemeClr val="accent3">
                    <a:lumOff val="44000"/>
                  </a:schemeClr>
                </a:solidFill>
              </a:rPr>
              <a:t> power</a:t>
            </a:r>
          </a:p>
          <a:p>
            <a:pPr marL="914400" lvl="1" indent="-457200">
              <a:spcBef>
                <a:spcPts val="500"/>
              </a:spcBef>
              <a:buClr>
                <a:srgbClr val="FFFF00"/>
              </a:buClr>
              <a:buFont typeface="Arial"/>
              <a:defRPr sz="2800"/>
            </a:pPr>
            <a:r>
              <a:rPr sz="2400" dirty="0">
                <a:solidFill>
                  <a:schemeClr val="accent3">
                    <a:lumOff val="44000"/>
                  </a:schemeClr>
                </a:solidFill>
              </a:rPr>
              <a:t>Concept Model:  ball of silver dollars: radius 30 times the distance of the Earth to the Sun.</a:t>
            </a:r>
          </a:p>
          <a:p>
            <a:pPr marL="533400" indent="-533400">
              <a:spcBef>
                <a:spcPts val="600"/>
              </a:spcBef>
              <a:buClr>
                <a:srgbClr val="FFFF00"/>
              </a:buClr>
              <a:buFont typeface="Arial"/>
            </a:pPr>
            <a:r>
              <a:rPr sz="2800" dirty="0">
                <a:solidFill>
                  <a:schemeClr val="accent3">
                    <a:lumOff val="44000"/>
                  </a:schemeClr>
                </a:solidFill>
              </a:rPr>
              <a:t>48 Prophecies: one in 10 to the 157</a:t>
            </a:r>
            <a:r>
              <a:rPr sz="2800" baseline="30000" dirty="0">
                <a:solidFill>
                  <a:schemeClr val="accent3">
                    <a:lumOff val="44000"/>
                  </a:schemeClr>
                </a:solidFill>
              </a:rPr>
              <a:t>th</a:t>
            </a:r>
            <a:r>
              <a:rPr sz="2800" dirty="0">
                <a:solidFill>
                  <a:schemeClr val="accent3">
                    <a:lumOff val="44000"/>
                  </a:schemeClr>
                </a:solidFill>
              </a:rPr>
              <a:t> power</a:t>
            </a:r>
          </a:p>
        </p:txBody>
      </p:sp>
      <p:sp>
        <p:nvSpPr>
          <p:cNvPr id="504" name="Probabilities of one man fulfilling all  48 prophecies"/>
          <p:cNvSpPr txBox="1">
            <a:spLocks noGrp="1"/>
          </p:cNvSpPr>
          <p:nvPr>
            <p:ph type="title"/>
          </p:nvPr>
        </p:nvSpPr>
        <p:spPr>
          <a:xfrm>
            <a:off x="777079" y="498475"/>
            <a:ext cx="7605715" cy="1042988"/>
          </a:xfrm>
          <a:prstGeom prst="rect">
            <a:avLst/>
          </a:prstGeom>
          <a:ln w="38100">
            <a:solidFill>
              <a:srgbClr val="FFFF00"/>
            </a:solidFill>
            <a:miter lim="800000"/>
          </a:ln>
        </p:spPr>
        <p:txBody>
          <a:bodyPr>
            <a:normAutofit fontScale="90000"/>
          </a:bodyPr>
          <a:lstStyle/>
          <a:p>
            <a:pPr defTabSz="896111">
              <a:defRPr sz="4312"/>
            </a:pPr>
            <a:r>
              <a:rPr sz="3136" b="1">
                <a:solidFill>
                  <a:srgbClr val="FFFF00"/>
                </a:solidFill>
              </a:rPr>
              <a:t>Probabilities of one man fulfilling all </a:t>
            </a:r>
            <a:br>
              <a:rPr sz="3136" b="1">
                <a:solidFill>
                  <a:srgbClr val="FFFF00"/>
                </a:solidFill>
              </a:rPr>
            </a:br>
            <a:r>
              <a:rPr sz="3136" b="1">
                <a:solidFill>
                  <a:srgbClr val="FFFF00"/>
                </a:solidFill>
              </a:rPr>
              <a:t>48 prophecies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670FDA-FB65-4111-9CE7-39CAD647397A}"/>
              </a:ext>
            </a:extLst>
          </p:cNvPr>
          <p:cNvSpPr/>
          <p:nvPr/>
        </p:nvSpPr>
        <p:spPr>
          <a:xfrm>
            <a:off x="6903324" y="13772"/>
            <a:ext cx="179530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AWH Page 6</a:t>
            </a:r>
            <a:r>
              <a:rPr lang="en-US" sz="1800" dirty="0">
                <a:solidFill>
                  <a:srgbClr val="F8F8F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8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" grpId="1" build="p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Anchor Of The Week:"/>
          <p:cNvSpPr txBox="1"/>
          <p:nvPr/>
        </p:nvSpPr>
        <p:spPr>
          <a:xfrm>
            <a:off x="1360487" y="531812"/>
            <a:ext cx="7104062" cy="769441"/>
          </a:xfrm>
          <a:prstGeom prst="rect">
            <a:avLst/>
          </a:prstGeom>
          <a:ln w="12700">
            <a:miter lim="400000"/>
          </a:ln>
          <a:effectLst>
            <a:outerShdw blurRad="12700" dist="35921" dir="27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600"/>
              </a:spcBef>
              <a:defRPr sz="440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400" dirty="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Anchor Of The Week  </a:t>
            </a:r>
          </a:p>
        </p:txBody>
      </p:sp>
      <p:sp>
        <p:nvSpPr>
          <p:cNvPr id="436" name="The Bible Is Reliable"/>
          <p:cNvSpPr txBox="1"/>
          <p:nvPr/>
        </p:nvSpPr>
        <p:spPr>
          <a:xfrm>
            <a:off x="538162" y="5468937"/>
            <a:ext cx="8074026" cy="802641"/>
          </a:xfrm>
          <a:prstGeom prst="rect">
            <a:avLst/>
          </a:prstGeom>
          <a:ln w="12700">
            <a:miter lim="400000"/>
          </a:ln>
          <a:effectLst>
            <a:outerShdw blurRad="12700" dist="35921" dir="27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400"/>
              </a:spcBef>
              <a:defRPr sz="4000">
                <a:solidFill>
                  <a:schemeClr val="accent3">
                    <a:lumOff val="44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000">
                <a:solidFill>
                  <a:schemeClr val="accent3">
                    <a:lumOff val="44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The Bible Is Reliable  </a:t>
            </a:r>
          </a:p>
        </p:txBody>
      </p:sp>
      <p:pic>
        <p:nvPicPr>
          <p:cNvPr id="437" name="image1.tif" descr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3258" y="1394067"/>
            <a:ext cx="4097484" cy="406986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BE653D-4FDF-4B15-A937-262916795C41}"/>
              </a:ext>
            </a:extLst>
          </p:cNvPr>
          <p:cNvSpPr/>
          <p:nvPr/>
        </p:nvSpPr>
        <p:spPr>
          <a:xfrm>
            <a:off x="7122399" y="162480"/>
            <a:ext cx="179530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AWH Page 61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1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Observations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9525">
            <a:solidFill>
              <a:srgbClr val="FFFF00"/>
            </a:solidFill>
            <a:bevel/>
          </a:ln>
        </p:spPr>
        <p:txBody>
          <a:bodyPr>
            <a:normAutofit/>
          </a:bodyPr>
          <a:lstStyle>
            <a:lvl1pPr>
              <a:defRPr>
                <a:ln w="9525">
                  <a:solidFill>
                    <a:srgbClr val="FFFF00"/>
                  </a:solidFill>
                </a:ln>
                <a:solidFill>
                  <a:srgbClr val="FFFF00"/>
                </a:solidFill>
              </a:defRPr>
            </a:lvl1pPr>
          </a:lstStyle>
          <a:p>
            <a:pPr>
              <a:defRPr>
                <a:ln>
                  <a:noFill/>
                </a:ln>
                <a:solidFill>
                  <a:srgbClr val="000000"/>
                </a:solidFill>
              </a:defRPr>
            </a:pPr>
            <a:r>
              <a:rPr>
                <a:ln w="9525"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Observations</a:t>
            </a:r>
          </a:p>
        </p:txBody>
      </p:sp>
      <p:sp>
        <p:nvSpPr>
          <p:cNvPr id="507" name="Seconds in 10 billion years: 1017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accent3">
                  <a:lumOff val="44000"/>
                </a:schemeClr>
              </a:buClr>
            </a:pPr>
            <a:r>
              <a:rPr>
                <a:solidFill>
                  <a:schemeClr val="accent3">
                    <a:lumOff val="44000"/>
                  </a:schemeClr>
                </a:solidFill>
              </a:rPr>
              <a:t>Seconds in 10 billion years: </a:t>
            </a:r>
            <a:r>
              <a:rPr>
                <a:solidFill>
                  <a:srgbClr val="FFFF00"/>
                </a:solidFill>
              </a:rPr>
              <a:t>10</a:t>
            </a:r>
            <a:r>
              <a:rPr baseline="30000">
                <a:solidFill>
                  <a:srgbClr val="FFFF00"/>
                </a:solidFill>
              </a:rPr>
              <a:t>17</a:t>
            </a: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>
              <a:buClr>
                <a:schemeClr val="accent3">
                  <a:lumOff val="44000"/>
                </a:schemeClr>
              </a:buClr>
            </a:pPr>
            <a:r>
              <a:rPr>
                <a:solidFill>
                  <a:schemeClr val="accent3">
                    <a:lumOff val="44000"/>
                  </a:schemeClr>
                </a:solidFill>
              </a:rPr>
              <a:t>Total Atoms in the </a:t>
            </a:r>
            <a:r>
              <a:rPr>
                <a:solidFill>
                  <a:srgbClr val="FFFF00"/>
                </a:solidFill>
              </a:rPr>
              <a:t>Universe: 10</a:t>
            </a:r>
            <a:r>
              <a:rPr baseline="30000">
                <a:solidFill>
                  <a:srgbClr val="FFFF00"/>
                </a:solidFill>
              </a:rPr>
              <a:t>66</a:t>
            </a: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>
              <a:buClr>
                <a:schemeClr val="accent3">
                  <a:lumOff val="44000"/>
                </a:schemeClr>
              </a:buClr>
            </a:pPr>
            <a:r>
              <a:rPr>
                <a:solidFill>
                  <a:schemeClr val="accent3">
                    <a:lumOff val="44000"/>
                  </a:schemeClr>
                </a:solidFill>
              </a:rPr>
              <a:t>Total Particles: </a:t>
            </a:r>
            <a:r>
              <a:rPr>
                <a:solidFill>
                  <a:srgbClr val="FFFF00"/>
                </a:solidFill>
              </a:rPr>
              <a:t>10</a:t>
            </a:r>
            <a:r>
              <a:rPr baseline="30000">
                <a:solidFill>
                  <a:srgbClr val="FFFF00"/>
                </a:solidFill>
              </a:rPr>
              <a:t>80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" grpId="1" build="p" bldLvl="5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oncept Model"/>
          <p:cNvSpPr txBox="1"/>
          <p:nvPr/>
        </p:nvSpPr>
        <p:spPr>
          <a:xfrm>
            <a:off x="2436813" y="1131887"/>
            <a:ext cx="4281488" cy="637541"/>
          </a:xfrm>
          <a:prstGeom prst="rect">
            <a:avLst/>
          </a:prstGeom>
          <a:ln w="12700">
            <a:miter lim="400000"/>
          </a:ln>
          <a:effectLst>
            <a:outerShdw blurRad="12700" dist="35921" dir="27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100"/>
              </a:spcBef>
              <a:defRPr sz="3600" b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600" b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Concept Model</a:t>
            </a:r>
          </a:p>
        </p:txBody>
      </p:sp>
      <p:sp>
        <p:nvSpPr>
          <p:cNvPr id="510" name="NONE"/>
          <p:cNvSpPr txBox="1"/>
          <p:nvPr/>
        </p:nvSpPr>
        <p:spPr>
          <a:xfrm>
            <a:off x="3109913" y="2560638"/>
            <a:ext cx="2655888" cy="701041"/>
          </a:xfrm>
          <a:prstGeom prst="rect">
            <a:avLst/>
          </a:prstGeom>
          <a:ln w="12700">
            <a:miter lim="400000"/>
          </a:ln>
          <a:effectLst>
            <a:outerShdw blurRad="12700" dist="35921" dir="27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400"/>
              </a:spcBef>
              <a:defRPr sz="40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0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NONE</a:t>
            </a:r>
          </a:p>
        </p:txBody>
      </p:sp>
      <p:sp>
        <p:nvSpPr>
          <p:cNvPr id="511" name="It’s bigger than we can grasp!"/>
          <p:cNvSpPr txBox="1"/>
          <p:nvPr/>
        </p:nvSpPr>
        <p:spPr>
          <a:xfrm>
            <a:off x="857250" y="3402012"/>
            <a:ext cx="7270750" cy="637541"/>
          </a:xfrm>
          <a:prstGeom prst="rect">
            <a:avLst/>
          </a:prstGeom>
          <a:ln w="12700">
            <a:miter lim="400000"/>
          </a:ln>
          <a:effectLst>
            <a:outerShdw blurRad="12700" dist="35921" dir="27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100"/>
              </a:spcBef>
              <a:defRPr sz="36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6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It’s bigger than we can grasp!</a:t>
            </a:r>
          </a:p>
        </p:txBody>
      </p:sp>
      <p:sp>
        <p:nvSpPr>
          <p:cNvPr id="512" name="Line"/>
          <p:cNvSpPr/>
          <p:nvPr/>
        </p:nvSpPr>
        <p:spPr>
          <a:xfrm flipV="1">
            <a:off x="3671887" y="3206749"/>
            <a:ext cx="1538288" cy="15877"/>
          </a:xfrm>
          <a:prstGeom prst="line">
            <a:avLst/>
          </a:prstGeom>
          <a:ln w="76200">
            <a:solidFill>
              <a:srgbClr val="FF0000"/>
            </a:solidFill>
          </a:ln>
        </p:spPr>
        <p:txBody>
          <a:bodyPr lIns="45719" rIns="45719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3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3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30"/>
                            </p:stCondLst>
                            <p:childTnLst>
                              <p:par>
                                <p:cTn id="10" presetID="4" presetClass="entr" presetSubtype="32" fill="hold" grpId="2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" grpId="1" animBg="1" advAuto="0"/>
      <p:bldP spid="511" grpId="2" animBg="1" advAuto="0"/>
      <p:bldP spid="512" grpId="3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roof of the Reliability of the Bible      Josh McDowell, Evidence that Demands a Verdict"/>
          <p:cNvSpPr txBox="1">
            <a:spLocks noGrp="1"/>
          </p:cNvSpPr>
          <p:nvPr>
            <p:ph type="title"/>
          </p:nvPr>
        </p:nvSpPr>
        <p:spPr>
          <a:xfrm>
            <a:off x="188913" y="646112"/>
            <a:ext cx="8513762" cy="1182688"/>
          </a:xfrm>
          <a:prstGeom prst="rect">
            <a:avLst/>
          </a:prstGeom>
          <a:ln w="57150">
            <a:solidFill>
              <a:srgbClr val="FFFF00"/>
            </a:solidFill>
            <a:miter lim="800000"/>
          </a:ln>
          <a:effectLst>
            <a:outerShdw blurRad="12700" dist="107762" dir="18900000" rotWithShape="0">
              <a:srgbClr val="000000">
                <a:alpha val="50000"/>
              </a:srgbClr>
            </a:outerShdw>
          </a:effectLst>
        </p:spPr>
        <p:txBody>
          <a:bodyPr>
            <a:normAutofit/>
          </a:bodyPr>
          <a:lstStyle/>
          <a:p>
            <a:pPr marL="1117600" indent="-1117600"/>
            <a:r>
              <a:rPr sz="3600" b="1">
                <a:solidFill>
                  <a:srgbClr val="FFFF00"/>
                </a:solidFill>
              </a:rPr>
              <a:t>Proof of the Reliability of the Bible</a:t>
            </a:r>
            <a:r>
              <a:rPr sz="3600">
                <a:solidFill>
                  <a:srgbClr val="FFFF00"/>
                </a:solidFill>
              </a:rPr>
              <a:t>      </a:t>
            </a:r>
            <a:r>
              <a:rPr sz="1600">
                <a:solidFill>
                  <a:srgbClr val="FFFF00"/>
                </a:solidFill>
              </a:rPr>
              <a:t>Josh McDowell, </a:t>
            </a:r>
            <a:r>
              <a:rPr sz="1600" u="sng">
                <a:solidFill>
                  <a:srgbClr val="FFFF00"/>
                </a:solidFill>
              </a:rPr>
              <a:t>Evidence that Demands a Verdict</a:t>
            </a:r>
          </a:p>
        </p:txBody>
      </p:sp>
      <p:sp>
        <p:nvSpPr>
          <p:cNvPr id="515" name="Bibliographical Test…"/>
          <p:cNvSpPr txBox="1">
            <a:spLocks noGrp="1"/>
          </p:cNvSpPr>
          <p:nvPr>
            <p:ph type="body" idx="1"/>
          </p:nvPr>
        </p:nvSpPr>
        <p:spPr>
          <a:xfrm>
            <a:off x="473075" y="2114550"/>
            <a:ext cx="8229600" cy="4525963"/>
          </a:xfrm>
          <a:prstGeom prst="rect">
            <a:avLst/>
          </a:prstGeom>
          <a:ln w="9525">
            <a:solidFill>
              <a:srgbClr val="FFFF00"/>
            </a:solidFill>
            <a:miter lim="800000"/>
          </a:ln>
        </p:spPr>
        <p:txBody>
          <a:bodyPr>
            <a:normAutofit/>
          </a:bodyPr>
          <a:lstStyle/>
          <a:p>
            <a:pPr marL="609600" indent="-609600">
              <a:buSzTx/>
              <a:buNone/>
            </a:pPr>
            <a:r>
              <a:rPr b="1">
                <a:solidFill>
                  <a:srgbClr val="FFFF00"/>
                </a:solidFill>
              </a:rPr>
              <a:t>Bibliographical Test</a:t>
            </a:r>
            <a:r>
              <a:t> </a:t>
            </a:r>
          </a:p>
          <a:p>
            <a:pPr marL="533400" indent="-533400">
              <a:spcBef>
                <a:spcPts val="600"/>
              </a:spcBef>
              <a:buClr>
                <a:schemeClr val="accent3">
                  <a:lumOff val="44000"/>
                </a:schemeClr>
              </a:buClr>
              <a:buFont typeface="Arial"/>
            </a:pPr>
            <a:r>
              <a:rPr sz="2800">
                <a:solidFill>
                  <a:schemeClr val="accent3">
                    <a:lumOff val="44000"/>
                  </a:schemeClr>
                </a:solidFill>
              </a:rPr>
              <a:t>The Scribes</a:t>
            </a:r>
          </a:p>
          <a:p>
            <a:pPr marL="533400" indent="-533400">
              <a:buClr>
                <a:schemeClr val="accent3">
                  <a:lumOff val="44000"/>
                </a:schemeClr>
              </a:buClr>
              <a:buFont typeface="Arial"/>
            </a:pPr>
            <a:r>
              <a:rPr sz="2800">
                <a:solidFill>
                  <a:schemeClr val="accent3">
                    <a:lumOff val="44000"/>
                  </a:schemeClr>
                </a:solidFill>
              </a:rPr>
              <a:t>Manuscript Comparisons</a:t>
            </a:r>
            <a:r>
              <a:rPr>
                <a:solidFill>
                  <a:schemeClr val="accent3">
                    <a:lumOff val="44000"/>
                  </a:schemeClr>
                </a:solidFill>
              </a:rPr>
              <a:t> </a:t>
            </a:r>
          </a:p>
          <a:p>
            <a:pPr marL="609600" indent="-609600">
              <a:buSzTx/>
              <a:buNone/>
            </a:pPr>
            <a:r>
              <a:rPr b="1">
                <a:solidFill>
                  <a:srgbClr val="FFFF00"/>
                </a:solidFill>
              </a:rPr>
              <a:t>Internal Evidence Test</a:t>
            </a:r>
          </a:p>
          <a:p>
            <a:pPr marL="533400" indent="-533400">
              <a:spcBef>
                <a:spcPts val="600"/>
              </a:spcBef>
              <a:buClr>
                <a:schemeClr val="accent3">
                  <a:lumOff val="44000"/>
                </a:schemeClr>
              </a:buClr>
              <a:buFont typeface="Arial"/>
            </a:pPr>
            <a:r>
              <a:rPr sz="2800">
                <a:solidFill>
                  <a:schemeClr val="accent3">
                    <a:lumOff val="44000"/>
                  </a:schemeClr>
                </a:solidFill>
              </a:rPr>
              <a:t>Prophecy</a:t>
            </a:r>
          </a:p>
          <a:p>
            <a:pPr marL="762000" indent="-762000">
              <a:spcBef>
                <a:spcPts val="900"/>
              </a:spcBef>
              <a:buClr>
                <a:schemeClr val="accent3">
                  <a:lumOff val="44000"/>
                </a:schemeClr>
              </a:buClr>
              <a:buFont typeface="Arial"/>
            </a:pPr>
            <a:r>
              <a:rPr sz="4000" b="1">
                <a:solidFill>
                  <a:schemeClr val="accent3">
                    <a:lumOff val="44000"/>
                  </a:schemeClr>
                </a:solidFill>
              </a:rPr>
              <a:t>Archaeology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F7D44F-FEFC-42C4-806E-18C60DC2C00E}"/>
              </a:ext>
            </a:extLst>
          </p:cNvPr>
          <p:cNvSpPr/>
          <p:nvPr/>
        </p:nvSpPr>
        <p:spPr>
          <a:xfrm>
            <a:off x="7348697" y="133905"/>
            <a:ext cx="179530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AWH Page </a:t>
            </a:r>
            <a:r>
              <a:rPr lang="en-US" sz="1800" dirty="0">
                <a:solidFill>
                  <a:srgbClr val="F8F8F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71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The Museum of the Bible…"/>
          <p:cNvSpPr txBox="1">
            <a:spLocks noGrp="1"/>
          </p:cNvSpPr>
          <p:nvPr>
            <p:ph type="title" idx="4294967295"/>
          </p:nvPr>
        </p:nvSpPr>
        <p:spPr>
          <a:xfrm>
            <a:off x="951385" y="782168"/>
            <a:ext cx="8322662" cy="1131095"/>
          </a:xfrm>
          <a:prstGeom prst="rect">
            <a:avLst/>
          </a:prstGeom>
        </p:spPr>
        <p:txBody>
          <a:bodyPr lIns="34289" tIns="34289" rIns="34289" bIns="34289" anchor="ctr">
            <a:normAutofit/>
          </a:bodyPr>
          <a:lstStyle/>
          <a:p>
            <a:pPr algn="l" defTabSz="630936">
              <a:lnSpc>
                <a:spcPct val="90000"/>
              </a:lnSpc>
              <a:defRPr sz="4416" b="1">
                <a:solidFill>
                  <a:srgbClr val="FFFB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The Museum of the Bible</a:t>
            </a:r>
          </a:p>
          <a:p>
            <a:pPr algn="l" defTabSz="630936">
              <a:lnSpc>
                <a:spcPct val="90000"/>
              </a:lnSpc>
              <a:defRPr sz="3036">
                <a:solidFill>
                  <a:srgbClr val="FFFB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Washington, DC</a:t>
            </a:r>
          </a:p>
        </p:txBody>
      </p:sp>
      <p:pic>
        <p:nvPicPr>
          <p:cNvPr id="518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5912" y="2351226"/>
            <a:ext cx="6972176" cy="3914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3147" y="1272097"/>
            <a:ext cx="8177705" cy="43138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The Dead Sea Scrolls"/>
          <p:cNvSpPr txBox="1">
            <a:spLocks noGrp="1"/>
          </p:cNvSpPr>
          <p:nvPr>
            <p:ph type="title"/>
          </p:nvPr>
        </p:nvSpPr>
        <p:spPr>
          <a:xfrm>
            <a:off x="1081087" y="244474"/>
            <a:ext cx="7038976" cy="808040"/>
          </a:xfrm>
          <a:prstGeom prst="rect">
            <a:avLst/>
          </a:prstGeom>
          <a:ln w="9525">
            <a:solidFill>
              <a:srgbClr val="FFFF00"/>
            </a:solidFill>
            <a:miter lim="800000"/>
          </a:ln>
        </p:spPr>
        <p:txBody>
          <a:bodyPr>
            <a:normAutofit/>
          </a:bodyPr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00"/>
                </a:solidFill>
              </a:rPr>
              <a:t>The Dead Sea Scrolls</a:t>
            </a:r>
          </a:p>
        </p:txBody>
      </p:sp>
      <p:sp>
        <p:nvSpPr>
          <p:cNvPr id="523" name="Discovering the Bible by the Christian History Institute"/>
          <p:cNvSpPr txBox="1"/>
          <p:nvPr/>
        </p:nvSpPr>
        <p:spPr>
          <a:xfrm>
            <a:off x="1716088" y="5954712"/>
            <a:ext cx="5542097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00"/>
                </a:solidFill>
              </a:rPr>
              <a:t>Discovering the Bible by the Christian History Institute</a:t>
            </a:r>
          </a:p>
        </p:txBody>
      </p:sp>
      <p:sp>
        <p:nvSpPr>
          <p:cNvPr id="524" name="Pause and show movie clip from Discovering the Bible."/>
          <p:cNvSpPr txBox="1"/>
          <p:nvPr/>
        </p:nvSpPr>
        <p:spPr>
          <a:xfrm>
            <a:off x="1736725" y="3316287"/>
            <a:ext cx="5669345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>
              <a:defRPr sz="2400">
                <a:solidFill>
                  <a:srgbClr val="000000"/>
                </a:solidFill>
              </a:defRPr>
            </a:pPr>
            <a:r>
              <a:rPr sz="1800">
                <a:solidFill>
                  <a:schemeClr val="accent3">
                    <a:lumOff val="44000"/>
                  </a:schemeClr>
                </a:solidFill>
              </a:rPr>
              <a:t>Pause and show movie clip from Discovering the Bible.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Rectangle 6"/>
          <p:cNvSpPr/>
          <p:nvPr/>
        </p:nvSpPr>
        <p:spPr>
          <a:xfrm>
            <a:off x="0" y="-70394"/>
            <a:ext cx="9144000" cy="6998788"/>
          </a:xfrm>
          <a:prstGeom prst="rect">
            <a:avLst/>
          </a:prstGeom>
          <a:solidFill>
            <a:srgbClr val="797979"/>
          </a:solidFill>
          <a:ln w="3175">
            <a:solidFill>
              <a:srgbClr val="42719B"/>
            </a:solidFill>
            <a:miter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52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b="5175"/>
          <a:stretch>
            <a:fillRect/>
          </a:stretch>
        </p:blipFill>
        <p:spPr>
          <a:xfrm>
            <a:off x="3075979" y="2892057"/>
            <a:ext cx="2992141" cy="3771902"/>
          </a:xfrm>
          <a:prstGeom prst="rect">
            <a:avLst/>
          </a:prstGeom>
          <a:ln w="12700">
            <a:miter lim="400000"/>
          </a:ln>
        </p:spPr>
      </p:pic>
      <p:sp>
        <p:nvSpPr>
          <p:cNvPr id="530" name="Freeform: Shape 5"/>
          <p:cNvSpPr txBox="1"/>
          <p:nvPr/>
        </p:nvSpPr>
        <p:spPr>
          <a:xfrm>
            <a:off x="1808328" y="410395"/>
            <a:ext cx="5527344" cy="2359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099" tIns="35099" rIns="35099" bIns="35099">
            <a:spAutoFit/>
          </a:bodyPr>
          <a:lstStyle/>
          <a:p>
            <a:pPr algn="ctr">
              <a:lnSpc>
                <a:spcPct val="93000"/>
              </a:lnSpc>
              <a:spcBef>
                <a:spcPts val="2200"/>
              </a:spcBef>
              <a:tabLst>
                <a:tab pos="457200" algn="l"/>
                <a:tab pos="914400" algn="l"/>
                <a:tab pos="1358900" algn="l"/>
                <a:tab pos="1828800" algn="l"/>
                <a:tab pos="2286000" algn="l"/>
                <a:tab pos="27305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73700" algn="l"/>
                <a:tab pos="5943600" algn="l"/>
                <a:tab pos="63881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B00"/>
                </a:solidFill>
              </a:defRPr>
            </a:pPr>
            <a:r>
              <a:t>Ossuary of Joseph Caiaphas:  </a:t>
            </a:r>
          </a:p>
          <a:p>
            <a:pPr algn="ctr">
              <a:lnSpc>
                <a:spcPct val="93000"/>
              </a:lnSpc>
              <a:spcBef>
                <a:spcPts val="2200"/>
              </a:spcBef>
              <a:tabLst>
                <a:tab pos="457200" algn="l"/>
                <a:tab pos="914400" algn="l"/>
                <a:tab pos="1358900" algn="l"/>
                <a:tab pos="1828800" algn="l"/>
                <a:tab pos="2286000" algn="l"/>
                <a:tab pos="27305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73700" algn="l"/>
                <a:tab pos="5943600" algn="l"/>
                <a:tab pos="63881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B00"/>
                </a:solidFill>
              </a:defRPr>
            </a:pPr>
            <a:r>
              <a:t>High Priest 18-36 A.D.</a:t>
            </a:r>
          </a:p>
          <a:p>
            <a:pPr algn="ctr">
              <a:lnSpc>
                <a:spcPct val="93000"/>
              </a:lnSpc>
              <a:tabLst>
                <a:tab pos="457200" algn="l"/>
                <a:tab pos="914400" algn="l"/>
                <a:tab pos="1358900" algn="l"/>
                <a:tab pos="1828800" algn="l"/>
                <a:tab pos="2286000" algn="l"/>
                <a:tab pos="27305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73700" algn="l"/>
                <a:tab pos="5943600" algn="l"/>
                <a:tab pos="63881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B00"/>
                </a:solidFill>
              </a:defRPr>
            </a:pPr>
            <a:r>
              <a:t> </a:t>
            </a:r>
            <a:r>
              <a:rPr sz="2800"/>
              <a:t>(Discovered 1990)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Rectangle 7"/>
          <p:cNvSpPr/>
          <p:nvPr/>
        </p:nvSpPr>
        <p:spPr>
          <a:xfrm>
            <a:off x="-108183" y="-97660"/>
            <a:ext cx="9252184" cy="7053320"/>
          </a:xfrm>
          <a:prstGeom prst="rect">
            <a:avLst/>
          </a:prstGeom>
          <a:solidFill>
            <a:srgbClr val="797979"/>
          </a:solidFill>
          <a:ln w="3175">
            <a:solidFill>
              <a:srgbClr val="42719B"/>
            </a:solidFill>
            <a:miter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33" name="Freeform: Shape 4"/>
          <p:cNvSpPr txBox="1"/>
          <p:nvPr/>
        </p:nvSpPr>
        <p:spPr>
          <a:xfrm>
            <a:off x="1886580" y="658063"/>
            <a:ext cx="5829301" cy="1177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099" tIns="35099" rIns="35099" bIns="35099">
            <a:spAutoFit/>
          </a:bodyPr>
          <a:lstStyle/>
          <a:p>
            <a:pPr algn="ctr">
              <a:lnSpc>
                <a:spcPct val="93000"/>
              </a:lnSpc>
              <a:spcBef>
                <a:spcPts val="1700"/>
              </a:spcBef>
              <a:tabLst>
                <a:tab pos="457200" algn="l"/>
                <a:tab pos="914400" algn="l"/>
                <a:tab pos="1358900" algn="l"/>
                <a:tab pos="1828800" algn="l"/>
                <a:tab pos="2286000" algn="l"/>
                <a:tab pos="27305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73700" algn="l"/>
                <a:tab pos="5943600" algn="l"/>
                <a:tab pos="63881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B00"/>
                </a:solidFill>
              </a:defRPr>
            </a:pPr>
            <a:r>
              <a:t>“House of David” 900 B.C. </a:t>
            </a:r>
          </a:p>
          <a:p>
            <a:pPr algn="ctr">
              <a:lnSpc>
                <a:spcPct val="93000"/>
              </a:lnSpc>
              <a:spcBef>
                <a:spcPts val="1700"/>
              </a:spcBef>
              <a:tabLst>
                <a:tab pos="457200" algn="l"/>
                <a:tab pos="914400" algn="l"/>
                <a:tab pos="1358900" algn="l"/>
                <a:tab pos="1828800" algn="l"/>
                <a:tab pos="2286000" algn="l"/>
                <a:tab pos="27305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73700" algn="l"/>
                <a:tab pos="5943600" algn="l"/>
                <a:tab pos="63881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B00"/>
                </a:solidFill>
              </a:defRPr>
            </a:pPr>
            <a:r>
              <a:t>(Discovered 1993)</a:t>
            </a:r>
          </a:p>
        </p:txBody>
      </p:sp>
      <p:pic>
        <p:nvPicPr>
          <p:cNvPr id="53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7270" y="2286089"/>
            <a:ext cx="3427921" cy="3427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Rectangle 7"/>
          <p:cNvSpPr/>
          <p:nvPr/>
        </p:nvSpPr>
        <p:spPr>
          <a:xfrm>
            <a:off x="-108183" y="-97660"/>
            <a:ext cx="9252184" cy="7053320"/>
          </a:xfrm>
          <a:prstGeom prst="rect">
            <a:avLst/>
          </a:prstGeom>
          <a:solidFill>
            <a:srgbClr val="797979"/>
          </a:solidFill>
          <a:ln w="3175">
            <a:solidFill>
              <a:srgbClr val="42719B"/>
            </a:solidFill>
            <a:miter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53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8024" y="2596874"/>
            <a:ext cx="2659770" cy="3244591"/>
          </a:xfrm>
          <a:prstGeom prst="rect">
            <a:avLst/>
          </a:prstGeom>
          <a:ln w="12700">
            <a:miter lim="400000"/>
          </a:ln>
        </p:spPr>
      </p:pic>
      <p:sp>
        <p:nvSpPr>
          <p:cNvPr id="538" name="Freeform: Shape 3"/>
          <p:cNvSpPr txBox="1"/>
          <p:nvPr/>
        </p:nvSpPr>
        <p:spPr>
          <a:xfrm>
            <a:off x="1787084" y="768462"/>
            <a:ext cx="5829301" cy="1459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099" tIns="35099" rIns="35099" bIns="35099">
            <a:spAutoFit/>
          </a:bodyPr>
          <a:lstStyle/>
          <a:p>
            <a:pPr algn="ctr">
              <a:lnSpc>
                <a:spcPct val="93000"/>
              </a:lnSpc>
              <a:spcBef>
                <a:spcPts val="1700"/>
              </a:spcBef>
              <a:tabLst>
                <a:tab pos="457200" algn="l"/>
                <a:tab pos="914400" algn="l"/>
                <a:tab pos="1358900" algn="l"/>
                <a:tab pos="1828800" algn="l"/>
                <a:tab pos="2286000" algn="l"/>
                <a:tab pos="27305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73700" algn="l"/>
                <a:tab pos="5943600" algn="l"/>
                <a:tab pos="63881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B00"/>
                </a:solidFill>
              </a:defRPr>
            </a:pPr>
            <a:r>
              <a:t>Crucifixion Victim 1</a:t>
            </a:r>
            <a:r>
              <a:rPr baseline="30000"/>
              <a:t>st</a:t>
            </a:r>
            <a:r>
              <a:t> Century A.D. </a:t>
            </a:r>
            <a:r>
              <a:rPr sz="2800"/>
              <a:t>(Discovered in Jerusalem)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u"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roof of the Reliability of the Bible      Josh McDowell, Evidence that Demands a Verdict"/>
          <p:cNvSpPr txBox="1">
            <a:spLocks noGrp="1"/>
          </p:cNvSpPr>
          <p:nvPr>
            <p:ph type="title"/>
          </p:nvPr>
        </p:nvSpPr>
        <p:spPr>
          <a:xfrm>
            <a:off x="188913" y="655637"/>
            <a:ext cx="8513762" cy="1182688"/>
          </a:xfrm>
          <a:prstGeom prst="rect">
            <a:avLst/>
          </a:prstGeom>
          <a:ln w="57150">
            <a:solidFill>
              <a:srgbClr val="FFFF00"/>
            </a:solidFill>
            <a:miter lim="800000"/>
          </a:ln>
          <a:effectLst>
            <a:outerShdw blurRad="12700" dist="107762" dir="18900000" rotWithShape="0">
              <a:srgbClr val="000000">
                <a:alpha val="50000"/>
              </a:srgbClr>
            </a:outerShdw>
          </a:effectLst>
        </p:spPr>
        <p:txBody>
          <a:bodyPr>
            <a:normAutofit/>
          </a:bodyPr>
          <a:lstStyle/>
          <a:p>
            <a:pPr marL="1117600" indent="-1117600"/>
            <a:r>
              <a:rPr sz="3600" b="1">
                <a:solidFill>
                  <a:schemeClr val="accent3">
                    <a:lumOff val="44000"/>
                  </a:schemeClr>
                </a:solidFill>
              </a:rPr>
              <a:t>Proof of the Reliability of the Bible</a:t>
            </a:r>
            <a:r>
              <a:rPr sz="3600">
                <a:solidFill>
                  <a:schemeClr val="accent3">
                    <a:lumOff val="44000"/>
                  </a:schemeClr>
                </a:solidFill>
              </a:rPr>
              <a:t>      </a:t>
            </a:r>
            <a:r>
              <a:rPr sz="1600">
                <a:solidFill>
                  <a:schemeClr val="accent3">
                    <a:lumOff val="44000"/>
                  </a:schemeClr>
                </a:solidFill>
              </a:rPr>
              <a:t>Josh McDowell, </a:t>
            </a:r>
            <a:r>
              <a:rPr sz="1600" u="sng">
                <a:solidFill>
                  <a:schemeClr val="accent3">
                    <a:lumOff val="44000"/>
                  </a:schemeClr>
                </a:solidFill>
              </a:rPr>
              <a:t>Evidence that Demands a Verdict</a:t>
            </a:r>
          </a:p>
        </p:txBody>
      </p:sp>
      <p:sp>
        <p:nvSpPr>
          <p:cNvPr id="541" name="Bibliographical Test…"/>
          <p:cNvSpPr txBox="1">
            <a:spLocks noGrp="1"/>
          </p:cNvSpPr>
          <p:nvPr>
            <p:ph type="body" idx="1"/>
          </p:nvPr>
        </p:nvSpPr>
        <p:spPr>
          <a:xfrm>
            <a:off x="473075" y="2038350"/>
            <a:ext cx="8229600" cy="4525963"/>
          </a:xfrm>
          <a:prstGeom prst="rect">
            <a:avLst/>
          </a:prstGeom>
          <a:ln w="9525">
            <a:solidFill>
              <a:srgbClr val="FFFF00"/>
            </a:solidFill>
            <a:miter lim="800000"/>
          </a:ln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SzTx/>
              <a:buNone/>
            </a:pPr>
            <a:r>
              <a:rPr b="1">
                <a:solidFill>
                  <a:srgbClr val="FFFF00"/>
                </a:solidFill>
              </a:rPr>
              <a:t>Bibliographical Test</a:t>
            </a:r>
            <a:r>
              <a:t> </a:t>
            </a:r>
          </a:p>
          <a:p>
            <a:pPr marL="533400" indent="-533400">
              <a:lnSpc>
                <a:spcPct val="90000"/>
              </a:lnSpc>
              <a:spcBef>
                <a:spcPts val="600"/>
              </a:spcBef>
              <a:buClr>
                <a:schemeClr val="accent3">
                  <a:lumOff val="44000"/>
                </a:schemeClr>
              </a:buClr>
              <a:buFont typeface="Arial"/>
            </a:pPr>
            <a:r>
              <a:rPr sz="2800">
                <a:solidFill>
                  <a:schemeClr val="accent3">
                    <a:lumOff val="44000"/>
                  </a:schemeClr>
                </a:solidFill>
              </a:rPr>
              <a:t>The Scribes  </a:t>
            </a:r>
          </a:p>
          <a:p>
            <a:pPr marL="533400" indent="-533400">
              <a:lnSpc>
                <a:spcPct val="90000"/>
              </a:lnSpc>
              <a:spcBef>
                <a:spcPts val="600"/>
              </a:spcBef>
              <a:buClr>
                <a:schemeClr val="accent3">
                  <a:lumOff val="44000"/>
                </a:schemeClr>
              </a:buClr>
              <a:buFont typeface="Arial"/>
            </a:pPr>
            <a:r>
              <a:rPr sz="2800">
                <a:solidFill>
                  <a:schemeClr val="accent3">
                    <a:lumOff val="44000"/>
                  </a:schemeClr>
                </a:solidFill>
              </a:rPr>
              <a:t>Manuscript Comparisons</a:t>
            </a:r>
          </a:p>
          <a:p>
            <a:pPr marL="609600" indent="-609600">
              <a:lnSpc>
                <a:spcPct val="90000"/>
              </a:lnSpc>
              <a:buSzTx/>
              <a:buNone/>
            </a:pPr>
            <a:r>
              <a:rPr b="1">
                <a:solidFill>
                  <a:srgbClr val="FFFF00"/>
                </a:solidFill>
              </a:rPr>
              <a:t>Internal Evidence Test</a:t>
            </a:r>
          </a:p>
          <a:p>
            <a:pPr marL="533400" indent="-533400">
              <a:lnSpc>
                <a:spcPct val="90000"/>
              </a:lnSpc>
              <a:spcBef>
                <a:spcPts val="600"/>
              </a:spcBef>
              <a:buClr>
                <a:schemeClr val="accent3">
                  <a:lumOff val="44000"/>
                </a:schemeClr>
              </a:buClr>
              <a:buFont typeface="Arial"/>
            </a:pPr>
            <a:r>
              <a:rPr sz="2800">
                <a:solidFill>
                  <a:schemeClr val="accent3">
                    <a:lumOff val="44000"/>
                  </a:schemeClr>
                </a:solidFill>
              </a:rPr>
              <a:t>Prophecy</a:t>
            </a:r>
          </a:p>
          <a:p>
            <a:pPr marL="533400" indent="-533400">
              <a:lnSpc>
                <a:spcPct val="90000"/>
              </a:lnSpc>
              <a:spcBef>
                <a:spcPts val="600"/>
              </a:spcBef>
              <a:buClr>
                <a:schemeClr val="accent3">
                  <a:lumOff val="44000"/>
                </a:schemeClr>
              </a:buClr>
              <a:buFont typeface="Arial"/>
            </a:pPr>
            <a:r>
              <a:rPr sz="2800">
                <a:solidFill>
                  <a:schemeClr val="accent3">
                    <a:lumOff val="44000"/>
                  </a:schemeClr>
                </a:solidFill>
              </a:rPr>
              <a:t>Archaeology</a:t>
            </a:r>
          </a:p>
          <a:p>
            <a:pPr marL="609600" indent="-609600">
              <a:lnSpc>
                <a:spcPct val="90000"/>
              </a:lnSpc>
              <a:buSzTx/>
              <a:buNone/>
            </a:pPr>
            <a:r>
              <a:rPr b="1">
                <a:solidFill>
                  <a:srgbClr val="FFFF00"/>
                </a:solidFill>
              </a:rPr>
              <a:t>External Evidence Test</a:t>
            </a:r>
          </a:p>
          <a:p>
            <a:pPr marL="762000" indent="-762000">
              <a:lnSpc>
                <a:spcPct val="90000"/>
              </a:lnSpc>
              <a:spcBef>
                <a:spcPts val="900"/>
              </a:spcBef>
              <a:buClr>
                <a:schemeClr val="accent3">
                  <a:lumOff val="44000"/>
                </a:schemeClr>
              </a:buClr>
              <a:buFont typeface="Arial"/>
            </a:pPr>
            <a:r>
              <a:rPr sz="4000" b="1">
                <a:solidFill>
                  <a:schemeClr val="accent3">
                    <a:lumOff val="44000"/>
                  </a:schemeClr>
                </a:solidFill>
              </a:rPr>
              <a:t>Writers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604429-EC4E-4FAC-BE60-CC48B3F1838E}"/>
              </a:ext>
            </a:extLst>
          </p:cNvPr>
          <p:cNvSpPr/>
          <p:nvPr/>
        </p:nvSpPr>
        <p:spPr>
          <a:xfrm>
            <a:off x="7348697" y="95805"/>
            <a:ext cx="179530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AWH Page72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u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FOUR DEADLY QUESTIONS"/>
          <p:cNvSpPr txBox="1">
            <a:spLocks noGrp="1"/>
          </p:cNvSpPr>
          <p:nvPr>
            <p:ph type="title"/>
          </p:nvPr>
        </p:nvSpPr>
        <p:spPr>
          <a:xfrm>
            <a:off x="457200" y="569913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FFFF00"/>
                </a:solidFill>
              </a:defRPr>
            </a:lvl1pPr>
          </a:lstStyle>
          <a:p>
            <a:pPr>
              <a:defRPr b="0">
                <a:solidFill>
                  <a:srgbClr val="000000"/>
                </a:solidFill>
              </a:defRPr>
            </a:pPr>
            <a:r>
              <a:rPr b="1" dirty="0">
                <a:solidFill>
                  <a:srgbClr val="FFFF00"/>
                </a:solidFill>
              </a:rPr>
              <a:t>FOUR DEADLY QUESTIONS</a:t>
            </a:r>
          </a:p>
        </p:txBody>
      </p:sp>
      <p:sp>
        <p:nvSpPr>
          <p:cNvPr id="440" name="#1. What do you mean by that?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>
              <a:buSzTx/>
              <a:buNone/>
            </a:pPr>
            <a:r>
              <a:rPr b="1">
                <a:solidFill>
                  <a:schemeClr val="accent3">
                    <a:lumOff val="44000"/>
                  </a:schemeClr>
                </a:solidFill>
              </a:rPr>
              <a:t>#1. What do you mean by that?</a:t>
            </a:r>
          </a:p>
          <a:p>
            <a:pPr marL="609600" indent="-609600">
              <a:buSzTx/>
              <a:buNone/>
            </a:pPr>
            <a:endParaRPr b="1">
              <a:solidFill>
                <a:schemeClr val="accent3">
                  <a:lumOff val="44000"/>
                </a:schemeClr>
              </a:solidFill>
            </a:endParaRPr>
          </a:p>
          <a:p>
            <a:pPr marL="609600" indent="-609600">
              <a:buSzTx/>
              <a:buNone/>
            </a:pPr>
            <a:r>
              <a:rPr b="1">
                <a:solidFill>
                  <a:schemeClr val="accent3">
                    <a:lumOff val="44000"/>
                  </a:schemeClr>
                </a:solidFill>
              </a:rPr>
              <a:t>#2. How do you know that is true?</a:t>
            </a:r>
          </a:p>
          <a:p>
            <a:pPr marL="609600" indent="-609600">
              <a:buClr>
                <a:schemeClr val="accent3">
                  <a:lumOff val="44000"/>
                </a:schemeClr>
              </a:buClr>
              <a:buFont typeface="Arial"/>
            </a:pPr>
            <a:endParaRPr b="1">
              <a:solidFill>
                <a:schemeClr val="accent3">
                  <a:lumOff val="44000"/>
                </a:schemeClr>
              </a:solidFill>
            </a:endParaRPr>
          </a:p>
          <a:p>
            <a:pPr marL="609600" indent="-609600">
              <a:buSzTx/>
              <a:buNone/>
            </a:pPr>
            <a:r>
              <a:rPr b="1">
                <a:solidFill>
                  <a:schemeClr val="accent3">
                    <a:lumOff val="44000"/>
                  </a:schemeClr>
                </a:solidFill>
              </a:rPr>
              <a:t>#3. Where do you get your information?</a:t>
            </a:r>
          </a:p>
          <a:p>
            <a:pPr marL="609600" indent="-609600">
              <a:buClr>
                <a:schemeClr val="accent3">
                  <a:lumOff val="44000"/>
                </a:schemeClr>
              </a:buClr>
              <a:buFont typeface="Arial"/>
            </a:pPr>
            <a:endParaRPr b="1">
              <a:solidFill>
                <a:schemeClr val="accent3">
                  <a:lumOff val="44000"/>
                </a:schemeClr>
              </a:solidFill>
            </a:endParaRPr>
          </a:p>
          <a:p>
            <a:pPr marL="609600" indent="-609600">
              <a:buSzTx/>
              <a:buNone/>
            </a:pPr>
            <a:r>
              <a:rPr b="1">
                <a:solidFill>
                  <a:schemeClr val="accent3">
                    <a:lumOff val="44000"/>
                  </a:schemeClr>
                </a:solidFill>
              </a:rPr>
              <a:t>#4. What happens if you are wrong?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BB86B4-6009-4876-8476-A5B1D2D0DA89}"/>
              </a:ext>
            </a:extLst>
          </p:cNvPr>
          <p:cNvSpPr/>
          <p:nvPr/>
        </p:nvSpPr>
        <p:spPr>
          <a:xfrm>
            <a:off x="7122399" y="162480"/>
            <a:ext cx="179530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AWH Page 61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4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1" animBg="1" advAuto="0"/>
      <p:bldP spid="440" grpId="2" build="p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Conclusion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00"/>
                </a:solidFill>
              </a:rPr>
              <a:t>Conclusion</a:t>
            </a:r>
          </a:p>
        </p:txBody>
      </p:sp>
      <p:sp>
        <p:nvSpPr>
          <p:cNvPr id="544" name="For anyone to fulfill forty-eight biblical prophecies is scientifically absurd, and yet, the Bible reveals that Jesus did just that!…"/>
          <p:cNvSpPr txBox="1">
            <a:spLocks noGrp="1"/>
          </p:cNvSpPr>
          <p:nvPr>
            <p:ph type="body" idx="1"/>
          </p:nvPr>
        </p:nvSpPr>
        <p:spPr>
          <a:xfrm>
            <a:off x="457200" y="1358807"/>
            <a:ext cx="8229600" cy="45259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658368">
              <a:spcBef>
                <a:spcPts val="500"/>
              </a:spcBef>
              <a:buSzTx/>
              <a:buNone/>
              <a:defRPr sz="3456"/>
            </a:pPr>
            <a:r>
              <a:rPr>
                <a:solidFill>
                  <a:schemeClr val="accent3">
                    <a:lumOff val="44000"/>
                  </a:schemeClr>
                </a:solidFill>
              </a:rPr>
              <a:t>For anyone to fulfill forty-eight biblical prophecies is scientifically absurd, and yet, the Bible reveals that Jesus did just that!</a:t>
            </a:r>
          </a:p>
          <a:p>
            <a:pPr marL="0" indent="0" defTabSz="658368">
              <a:spcBef>
                <a:spcPts val="500"/>
              </a:spcBef>
              <a:buSzTx/>
              <a:buNone/>
              <a:defRPr sz="2304"/>
            </a:pP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 marL="0" indent="0" defTabSz="658368">
              <a:spcBef>
                <a:spcPts val="500"/>
              </a:spcBef>
              <a:buSzTx/>
              <a:buNone/>
              <a:defRPr sz="3456"/>
            </a:pPr>
            <a:r>
              <a:rPr>
                <a:solidFill>
                  <a:schemeClr val="accent3">
                    <a:lumOff val="44000"/>
                  </a:schemeClr>
                </a:solidFill>
              </a:rPr>
              <a:t>Anyone who rejects Jesus Christ as the son of God is rejecting a fact proven more absolutely than any other fact in the world.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" grpId="1" build="p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Questions Of The Week:"/>
          <p:cNvSpPr txBox="1"/>
          <p:nvPr/>
        </p:nvSpPr>
        <p:spPr>
          <a:xfrm>
            <a:off x="1238250" y="503237"/>
            <a:ext cx="6583363" cy="637541"/>
          </a:xfrm>
          <a:prstGeom prst="rect">
            <a:avLst/>
          </a:prstGeom>
          <a:ln w="12700">
            <a:miter lim="400000"/>
          </a:ln>
          <a:effectLst>
            <a:outerShdw blurRad="63500" dist="38099" dir="2700000" rotWithShape="0">
              <a:srgbClr val="000000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100"/>
              </a:spcBef>
              <a:defRPr sz="3600" b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600" b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Questions Of The Week:</a:t>
            </a:r>
          </a:p>
        </p:txBody>
      </p:sp>
      <p:sp>
        <p:nvSpPr>
          <p:cNvPr id="547" name="Is the Bible authentic,    and is it historically reliable?"/>
          <p:cNvSpPr txBox="1"/>
          <p:nvPr/>
        </p:nvSpPr>
        <p:spPr>
          <a:xfrm>
            <a:off x="1263650" y="1541462"/>
            <a:ext cx="6683375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1900"/>
              </a:spcBef>
              <a:buClr>
                <a:schemeClr val="accent3">
                  <a:lumOff val="44000"/>
                </a:schemeClr>
              </a:buClr>
              <a:buSzPct val="100000"/>
              <a:buChar char="➢"/>
              <a:defRPr sz="2400"/>
            </a:pPr>
            <a:r>
              <a:rPr sz="32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 Is the Bible authentic, </a:t>
            </a:r>
            <a:br>
              <a:rPr sz="32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sz="32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 and is it historically reliable?</a:t>
            </a:r>
          </a:p>
        </p:txBody>
      </p:sp>
      <p:sp>
        <p:nvSpPr>
          <p:cNvPr id="548" name="Could man, without God,    have written the Bible?"/>
          <p:cNvSpPr txBox="1"/>
          <p:nvPr/>
        </p:nvSpPr>
        <p:spPr>
          <a:xfrm>
            <a:off x="1263650" y="3038475"/>
            <a:ext cx="6683375" cy="1082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1900"/>
              </a:spcBef>
              <a:buClr>
                <a:schemeClr val="accent3">
                  <a:lumOff val="44000"/>
                </a:schemeClr>
              </a:buClr>
              <a:buSzPct val="100000"/>
              <a:buChar char="➢"/>
              <a:defRPr sz="2400"/>
            </a:pPr>
            <a:r>
              <a:rPr sz="32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 Could man, without God, </a:t>
            </a:r>
            <a:br>
              <a:rPr sz="32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sz="32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 have written the Bible?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" grpId="1" animBg="1" advAuto="0"/>
      <p:bldP spid="548" grpId="2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9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image1.tif" descr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3832" y="800100"/>
            <a:ext cx="4921118" cy="4887949"/>
          </a:xfrm>
          <a:prstGeom prst="rect">
            <a:avLst/>
          </a:prstGeom>
          <a:ln w="12700">
            <a:miter lim="400000"/>
          </a:ln>
        </p:spPr>
      </p:pic>
      <p:sp>
        <p:nvSpPr>
          <p:cNvPr id="551" name="Anchorsaway"/>
          <p:cNvSpPr txBox="1"/>
          <p:nvPr/>
        </p:nvSpPr>
        <p:spPr>
          <a:xfrm>
            <a:off x="5221340" y="4721764"/>
            <a:ext cx="5432321" cy="950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endParaRPr/>
          </a:p>
          <a:p>
            <a:pPr>
              <a:defRPr sz="4200"/>
            </a:pPr>
            <a:r>
              <a:rPr b="1"/>
              <a:t>Anchorsaway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You can say whatever you want to say about God.  It doesn’t matter. All religions are the same.…"/>
          <p:cNvSpPr txBox="1">
            <a:spLocks noGrp="1"/>
          </p:cNvSpPr>
          <p:nvPr>
            <p:ph type="body" idx="1"/>
          </p:nvPr>
        </p:nvSpPr>
        <p:spPr>
          <a:xfrm>
            <a:off x="457200" y="894748"/>
            <a:ext cx="8229600" cy="51116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r>
              <a:rPr>
                <a:solidFill>
                  <a:schemeClr val="accent3">
                    <a:lumOff val="44000"/>
                  </a:schemeClr>
                </a:solidFill>
              </a:rPr>
              <a:t>You can say whatever you want to say about God.  It doesn’t matter. All religions are the same.</a:t>
            </a:r>
          </a:p>
          <a:p>
            <a:pPr marL="0" indent="0">
              <a:buSzTx/>
              <a:buNone/>
            </a:pPr>
            <a:endParaRPr>
              <a:solidFill>
                <a:schemeClr val="accent3">
                  <a:lumOff val="44000"/>
                </a:schemeClr>
              </a:solidFill>
            </a:endParaRPr>
          </a:p>
          <a:p>
            <a:pPr marL="0" indent="0">
              <a:buSzTx/>
              <a:buNone/>
            </a:pPr>
            <a:r>
              <a:rPr>
                <a:solidFill>
                  <a:schemeClr val="accent3">
                    <a:lumOff val="44000"/>
                  </a:schemeClr>
                </a:solidFill>
              </a:rPr>
              <a:t>Christians say that the Bible is the word of God. How do you know that it is true?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" grpId="1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roup"/>
          <p:cNvGrpSpPr/>
          <p:nvPr/>
        </p:nvGrpSpPr>
        <p:grpSpPr>
          <a:xfrm>
            <a:off x="647699" y="1913243"/>
            <a:ext cx="7848602" cy="1887539"/>
            <a:chOff x="24606" y="803050"/>
            <a:chExt cx="7848600" cy="1887538"/>
          </a:xfrm>
        </p:grpSpPr>
        <p:sp>
          <p:nvSpPr>
            <p:cNvPr id="444" name="F A M I L I A R"/>
            <p:cNvSpPr txBox="1"/>
            <p:nvPr/>
          </p:nvSpPr>
          <p:spPr>
            <a:xfrm>
              <a:off x="509587" y="949147"/>
              <a:ext cx="6878639" cy="1132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2700" dist="35921" dir="2700000" rotWithShape="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/>
              <a:endParaRPr sz="28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algn="ctr"/>
              <a:r>
                <a:rPr sz="4000" b="1">
                  <a:solidFill>
                    <a:schemeClr val="accent3">
                      <a:lumOff val="44000"/>
                    </a:schemeClr>
                  </a:solidFill>
                  <a:latin typeface="Tahoma"/>
                  <a:ea typeface="Tahoma"/>
                  <a:cs typeface="Tahoma"/>
                  <a:sym typeface="Tahoma"/>
                </a:rPr>
                <a:t>F A M I L I A R</a:t>
              </a:r>
            </a:p>
          </p:txBody>
        </p:sp>
        <p:sp>
          <p:nvSpPr>
            <p:cNvPr id="445" name="Rectangle"/>
            <p:cNvSpPr/>
            <p:nvPr/>
          </p:nvSpPr>
          <p:spPr>
            <a:xfrm>
              <a:off x="24606" y="803050"/>
              <a:ext cx="7848601" cy="1887539"/>
            </a:xfrm>
            <a:prstGeom prst="rect">
              <a:avLst/>
            </a:prstGeom>
            <a:noFill/>
            <a:ln w="38100" cap="flat">
              <a:solidFill>
                <a:srgbClr val="FFCC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Questions Of The Week:"/>
          <p:cNvSpPr txBox="1"/>
          <p:nvPr/>
        </p:nvSpPr>
        <p:spPr>
          <a:xfrm>
            <a:off x="1238250" y="503237"/>
            <a:ext cx="6583363" cy="637541"/>
          </a:xfrm>
          <a:prstGeom prst="rect">
            <a:avLst/>
          </a:prstGeom>
          <a:ln w="12700">
            <a:miter lim="400000"/>
          </a:ln>
          <a:effectLst>
            <a:outerShdw blurRad="63500" dist="38099" dir="2700000" rotWithShape="0">
              <a:srgbClr val="000000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100"/>
              </a:spcBef>
              <a:defRPr sz="3600" b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600" b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Questions Of The Week:</a:t>
            </a:r>
          </a:p>
        </p:txBody>
      </p:sp>
      <p:sp>
        <p:nvSpPr>
          <p:cNvPr id="449" name="Is the Bible authentic,    and is it historically reliable?"/>
          <p:cNvSpPr txBox="1"/>
          <p:nvPr/>
        </p:nvSpPr>
        <p:spPr>
          <a:xfrm>
            <a:off x="1263650" y="1541462"/>
            <a:ext cx="6683375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1900"/>
              </a:spcBef>
              <a:buClr>
                <a:schemeClr val="accent3">
                  <a:lumOff val="44000"/>
                </a:schemeClr>
              </a:buClr>
              <a:buSzPct val="100000"/>
              <a:buChar char="➢"/>
              <a:defRPr sz="2400"/>
            </a:pPr>
            <a:r>
              <a:rPr sz="32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 Is the Bible authentic, </a:t>
            </a:r>
            <a:br>
              <a:rPr sz="32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sz="32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 and is it historically reliable?</a:t>
            </a:r>
          </a:p>
        </p:txBody>
      </p:sp>
      <p:sp>
        <p:nvSpPr>
          <p:cNvPr id="450" name="Could man, without God,    have written the Bible?"/>
          <p:cNvSpPr txBox="1"/>
          <p:nvPr/>
        </p:nvSpPr>
        <p:spPr>
          <a:xfrm>
            <a:off x="1263650" y="3038475"/>
            <a:ext cx="6683375" cy="1082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1900"/>
              </a:spcBef>
              <a:buClr>
                <a:schemeClr val="accent3">
                  <a:lumOff val="44000"/>
                </a:schemeClr>
              </a:buClr>
              <a:buSzPct val="100000"/>
              <a:buChar char="➢"/>
              <a:defRPr sz="2400"/>
            </a:pPr>
            <a:r>
              <a:rPr sz="32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 Could man, without God, </a:t>
            </a:r>
            <a:br>
              <a:rPr sz="32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sz="32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 have written the Bible?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" grpId="1" animBg="1" advAuto="0"/>
      <p:bldP spid="450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What does God say about the Bible?"/>
          <p:cNvSpPr txBox="1">
            <a:spLocks noGrp="1"/>
          </p:cNvSpPr>
          <p:nvPr>
            <p:ph type="title"/>
          </p:nvPr>
        </p:nvSpPr>
        <p:spPr>
          <a:xfrm>
            <a:off x="457200" y="709612"/>
            <a:ext cx="8229600" cy="896938"/>
          </a:xfrm>
          <a:prstGeom prst="rect">
            <a:avLst/>
          </a:prstGeom>
          <a:ln w="9525">
            <a:solidFill>
              <a:srgbClr val="FFFF00"/>
            </a:solidFill>
            <a:miter lim="800000"/>
          </a:ln>
        </p:spPr>
        <p:txBody>
          <a:bodyPr>
            <a:normAutofit/>
          </a:bodyPr>
          <a:lstStyle>
            <a:lvl1pPr defTabSz="886968">
              <a:defRPr sz="3492" b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4268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492" b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What does God say about the Bible?</a:t>
            </a:r>
          </a:p>
        </p:txBody>
      </p:sp>
      <p:sp>
        <p:nvSpPr>
          <p:cNvPr id="453" name="2 Tim 3:16-17…"/>
          <p:cNvSpPr txBox="1">
            <a:spLocks noGrp="1"/>
          </p:cNvSpPr>
          <p:nvPr>
            <p:ph type="body" idx="1"/>
          </p:nvPr>
        </p:nvSpPr>
        <p:spPr>
          <a:xfrm>
            <a:off x="1516062" y="1903413"/>
            <a:ext cx="8229601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00037" indent="-300037">
              <a:spcBef>
                <a:spcPts val="600"/>
              </a:spcBef>
              <a:buClr>
                <a:srgbClr val="FFFF00"/>
              </a:buClr>
              <a:buChar char="▪"/>
            </a:pPr>
            <a:r>
              <a:rPr sz="2800">
                <a:solidFill>
                  <a:schemeClr val="accent3">
                    <a:lumOff val="44000"/>
                  </a:schemeClr>
                </a:solidFill>
              </a:rPr>
              <a:t>2 Tim 3:16-17</a:t>
            </a:r>
          </a:p>
          <a:p>
            <a:pPr>
              <a:buClr>
                <a:srgbClr val="FFFF00"/>
              </a:buClr>
              <a:buChar char="➢"/>
            </a:pPr>
            <a:endParaRPr sz="2800">
              <a:solidFill>
                <a:schemeClr val="accent3">
                  <a:lumOff val="44000"/>
                </a:schemeClr>
              </a:solidFill>
            </a:endParaRPr>
          </a:p>
          <a:p>
            <a:pPr marL="300037" indent="-300037">
              <a:spcBef>
                <a:spcPts val="600"/>
              </a:spcBef>
              <a:buClr>
                <a:srgbClr val="FFFF00"/>
              </a:buClr>
              <a:buChar char="▪"/>
            </a:pPr>
            <a:r>
              <a:rPr sz="2800">
                <a:solidFill>
                  <a:schemeClr val="accent3">
                    <a:lumOff val="44000"/>
                  </a:schemeClr>
                </a:solidFill>
              </a:rPr>
              <a:t>2 Peter 1:20-21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" grpId="1" build="p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roup"/>
          <p:cNvGrpSpPr/>
          <p:nvPr/>
        </p:nvGrpSpPr>
        <p:grpSpPr>
          <a:xfrm>
            <a:off x="541960" y="1784284"/>
            <a:ext cx="8101262" cy="2176539"/>
            <a:chOff x="45170" y="267683"/>
            <a:chExt cx="8101260" cy="2176537"/>
          </a:xfrm>
        </p:grpSpPr>
        <p:sp>
          <p:nvSpPr>
            <p:cNvPr id="455" name="The Uniqueness of the Bible"/>
            <p:cNvSpPr txBox="1"/>
            <p:nvPr/>
          </p:nvSpPr>
          <p:spPr>
            <a:xfrm>
              <a:off x="704493" y="364855"/>
              <a:ext cx="7139749" cy="18489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2700" dist="35921" dir="2700000" rotWithShape="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 sz="28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algn="ctr"/>
              <a:r>
                <a:rPr sz="4000" b="1">
                  <a:solidFill>
                    <a:schemeClr val="accent3">
                      <a:lumOff val="44000"/>
                    </a:schemeClr>
                  </a:solidFill>
                  <a:latin typeface="Tahoma"/>
                  <a:ea typeface="Tahoma"/>
                  <a:cs typeface="Tahoma"/>
                  <a:sym typeface="Tahoma"/>
                </a:rPr>
                <a:t>The Uniqueness of the Bible</a:t>
              </a:r>
            </a:p>
          </p:txBody>
        </p:sp>
        <p:sp>
          <p:nvSpPr>
            <p:cNvPr id="456" name="Rectangle"/>
            <p:cNvSpPr/>
            <p:nvPr/>
          </p:nvSpPr>
          <p:spPr>
            <a:xfrm>
              <a:off x="45170" y="267683"/>
              <a:ext cx="8101261" cy="2176539"/>
            </a:xfrm>
            <a:prstGeom prst="rect">
              <a:avLst/>
            </a:prstGeom>
            <a:noFill/>
            <a:ln w="38100" cap="flat">
              <a:solidFill>
                <a:srgbClr val="FFCC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28720B8-5134-448C-9584-E71FB1F11445}"/>
              </a:ext>
            </a:extLst>
          </p:cNvPr>
          <p:cNvSpPr/>
          <p:nvPr/>
        </p:nvSpPr>
        <p:spPr>
          <a:xfrm>
            <a:off x="7141449" y="238680"/>
            <a:ext cx="179530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AWH Page 6</a:t>
            </a:r>
            <a:r>
              <a:rPr lang="en-US" sz="1800" dirty="0">
                <a:solidFill>
                  <a:srgbClr val="F8F8F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Discovering the Bible by the Christian History Institute"/>
          <p:cNvSpPr txBox="1"/>
          <p:nvPr/>
        </p:nvSpPr>
        <p:spPr>
          <a:xfrm>
            <a:off x="1736725" y="5830177"/>
            <a:ext cx="554209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>
              <a:defRPr sz="2400">
                <a:solidFill>
                  <a:srgbClr val="000000"/>
                </a:solidFill>
              </a:defRPr>
            </a:pPr>
            <a:r>
              <a:rPr sz="1800">
                <a:solidFill>
                  <a:srgbClr val="FFFF00"/>
                </a:solidFill>
              </a:rPr>
              <a:t>Discovering the Bible by the Christian History Institute</a:t>
            </a:r>
          </a:p>
        </p:txBody>
      </p:sp>
      <p:sp>
        <p:nvSpPr>
          <p:cNvPr id="460" name="Pause and show movie clip from Discovering the Bible"/>
          <p:cNvSpPr txBox="1"/>
          <p:nvPr/>
        </p:nvSpPr>
        <p:spPr>
          <a:xfrm>
            <a:off x="1895475" y="3186113"/>
            <a:ext cx="560583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>
              <a:defRPr sz="2400">
                <a:solidFill>
                  <a:srgbClr val="000000"/>
                </a:solidFill>
              </a:defRPr>
            </a:pPr>
            <a:r>
              <a:rPr sz="1800">
                <a:solidFill>
                  <a:schemeClr val="accent3">
                    <a:lumOff val="44000"/>
                  </a:schemeClr>
                </a:solidFill>
              </a:rPr>
              <a:t>Pause and show movie clip from Discovering the Bible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Microsoft Office PowerPoint</Application>
  <PresentationFormat>On-screen Show (4:3)</PresentationFormat>
  <Paragraphs>133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Black</vt:lpstr>
      <vt:lpstr>Avenir Roman</vt:lpstr>
      <vt:lpstr>Calibri</vt:lpstr>
      <vt:lpstr>Calibri Light</vt:lpstr>
      <vt:lpstr>Helvetica</vt:lpstr>
      <vt:lpstr>Tahoma</vt:lpstr>
      <vt:lpstr>Wingdings</vt:lpstr>
      <vt:lpstr>Default</vt:lpstr>
      <vt:lpstr>PowerPoint Presentation</vt:lpstr>
      <vt:lpstr>PowerPoint Presentation</vt:lpstr>
      <vt:lpstr>FOUR DEADLY QUESTIONS</vt:lpstr>
      <vt:lpstr>PowerPoint Presentation</vt:lpstr>
      <vt:lpstr>PowerPoint Presentation</vt:lpstr>
      <vt:lpstr>PowerPoint Presentation</vt:lpstr>
      <vt:lpstr>What does God say about the Bible?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Proof of the Reliability of the Bible      Josh McDowell, Evidence that Demands a Verdict</vt:lpstr>
      <vt:lpstr>SCRIBES </vt:lpstr>
      <vt:lpstr>Proof of the Reliability of the Bible      Josh McDowell, Evidence that Demands a Verdict</vt:lpstr>
      <vt:lpstr>Proof of the Reliability of the Bible      Josh McDowell, Evidence that Demands a Verdict</vt:lpstr>
      <vt:lpstr>Eight Prophecies</vt:lpstr>
      <vt:lpstr>Probabilities of one man fulfilling all  48 prophecies</vt:lpstr>
      <vt:lpstr>Observations</vt:lpstr>
      <vt:lpstr>PowerPoint Presentation</vt:lpstr>
      <vt:lpstr>Proof of the Reliability of the Bible      Josh McDowell, Evidence that Demands a Verdict</vt:lpstr>
      <vt:lpstr>The Museum of the Bible Washington, DC</vt:lpstr>
      <vt:lpstr>PowerPoint Presentation</vt:lpstr>
      <vt:lpstr>The Dead Sea Scrolls</vt:lpstr>
      <vt:lpstr>PowerPoint Presentation</vt:lpstr>
      <vt:lpstr>PowerPoint Presentation</vt:lpstr>
      <vt:lpstr>PowerPoint Presentation</vt:lpstr>
      <vt:lpstr>Proof of the Reliability of the Bible      Josh McDowell, Evidence that Demands a Verdict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Fitzgerald</dc:creator>
  <cp:lastModifiedBy>Nancy Fitzgerald</cp:lastModifiedBy>
  <cp:revision>2</cp:revision>
  <dcterms:modified xsi:type="dcterms:W3CDTF">2017-08-11T15:27:12Z</dcterms:modified>
</cp:coreProperties>
</file>